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svg" ContentType="image/svg+xml"/>
  <Default Extension="wmf" ContentType="image/x-wmf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51" r:id="rId1"/>
  </p:sldMasterIdLst>
  <p:notesMasterIdLst>
    <p:notesMasterId r:id="rId21"/>
  </p:notesMasterIdLst>
  <p:handoutMasterIdLst>
    <p:handoutMasterId r:id="rId22"/>
  </p:handoutMasterIdLst>
  <p:sldIdLst>
    <p:sldId id="2772" r:id="rId2"/>
    <p:sldId id="2901" r:id="rId3"/>
    <p:sldId id="2873" r:id="rId4"/>
    <p:sldId id="441" r:id="rId5"/>
    <p:sldId id="2887" r:id="rId6"/>
    <p:sldId id="2891" r:id="rId7"/>
    <p:sldId id="2892" r:id="rId8"/>
    <p:sldId id="2888" r:id="rId9"/>
    <p:sldId id="442" r:id="rId10"/>
    <p:sldId id="2893" r:id="rId11"/>
    <p:sldId id="443" r:id="rId12"/>
    <p:sldId id="2900" r:id="rId13"/>
    <p:sldId id="2894" r:id="rId14"/>
    <p:sldId id="2895" r:id="rId15"/>
    <p:sldId id="2896" r:id="rId16"/>
    <p:sldId id="2897" r:id="rId17"/>
    <p:sldId id="2889" r:id="rId18"/>
    <p:sldId id="352" r:id="rId19"/>
    <p:sldId id="2899" r:id="rId20"/>
  </p:sldIdLst>
  <p:sldSz cx="12192000" cy="6858000"/>
  <p:notesSz cx="6796088" cy="9925050"/>
  <p:embeddedFontLst>
    <p:embeddedFont>
      <p:font typeface="Cambria Math" panose="02040503050406030204" pitchFamily="18" charset="0"/>
      <p:regular r:id="rId23"/>
    </p:embeddedFont>
    <p:embeddedFont>
      <p:font typeface="Wingdings 3" panose="05040102010807070707" pitchFamily="18" charset="2"/>
      <p:regular r:id="rId24"/>
    </p:embeddedFont>
    <p:embeddedFont>
      <p:font typeface="Segoe UI" panose="020B0502040204020203" pitchFamily="34" charset="0"/>
      <p:regular r:id="rId25"/>
      <p:bold r:id="rId26"/>
      <p:italic r:id="rId27"/>
      <p:boldItalic r:id="rId28"/>
    </p:embeddedFont>
    <p:embeddedFont>
      <p:font typeface="Arial Rounded MT Bold" panose="020B0604020202020204" charset="0"/>
      <p:regular r:id="rId29"/>
      <p:bold r:id="rId30"/>
    </p:embeddedFont>
  </p:embeddedFont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400" b="1" kern="1200">
        <a:solidFill>
          <a:schemeClr val="tx1"/>
        </a:solidFill>
        <a:latin typeface="Arial Rounded MT Bold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1400" b="1" kern="1200">
        <a:solidFill>
          <a:schemeClr val="tx1"/>
        </a:solidFill>
        <a:latin typeface="Arial Rounded MT Bold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1400" b="1" kern="1200">
        <a:solidFill>
          <a:schemeClr val="tx1"/>
        </a:solidFill>
        <a:latin typeface="Arial Rounded MT Bold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1400" b="1" kern="1200">
        <a:solidFill>
          <a:schemeClr val="tx1"/>
        </a:solidFill>
        <a:latin typeface="Arial Rounded MT Bold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1400" b="1" kern="1200">
        <a:solidFill>
          <a:schemeClr val="tx1"/>
        </a:solidFill>
        <a:latin typeface="Arial Rounded MT Bold" pitchFamily="34" charset="0"/>
        <a:ea typeface="+mn-ea"/>
        <a:cs typeface="+mn-cs"/>
      </a:defRPr>
    </a:lvl5pPr>
    <a:lvl6pPr marL="2286000" algn="l" defTabSz="914400" rtl="0" eaLnBrk="1" latinLnBrk="0" hangingPunct="1">
      <a:defRPr sz="1400" b="1" kern="1200">
        <a:solidFill>
          <a:schemeClr val="tx1"/>
        </a:solidFill>
        <a:latin typeface="Arial Rounded MT Bold" pitchFamily="34" charset="0"/>
        <a:ea typeface="+mn-ea"/>
        <a:cs typeface="+mn-cs"/>
      </a:defRPr>
    </a:lvl6pPr>
    <a:lvl7pPr marL="2743200" algn="l" defTabSz="914400" rtl="0" eaLnBrk="1" latinLnBrk="0" hangingPunct="1">
      <a:defRPr sz="1400" b="1" kern="1200">
        <a:solidFill>
          <a:schemeClr val="tx1"/>
        </a:solidFill>
        <a:latin typeface="Arial Rounded MT Bold" pitchFamily="34" charset="0"/>
        <a:ea typeface="+mn-ea"/>
        <a:cs typeface="+mn-cs"/>
      </a:defRPr>
    </a:lvl7pPr>
    <a:lvl8pPr marL="3200400" algn="l" defTabSz="914400" rtl="0" eaLnBrk="1" latinLnBrk="0" hangingPunct="1">
      <a:defRPr sz="1400" b="1" kern="1200">
        <a:solidFill>
          <a:schemeClr val="tx1"/>
        </a:solidFill>
        <a:latin typeface="Arial Rounded MT Bold" pitchFamily="34" charset="0"/>
        <a:ea typeface="+mn-ea"/>
        <a:cs typeface="+mn-cs"/>
      </a:defRPr>
    </a:lvl8pPr>
    <a:lvl9pPr marL="3657600" algn="l" defTabSz="914400" rtl="0" eaLnBrk="1" latinLnBrk="0" hangingPunct="1">
      <a:defRPr sz="1400" b="1" kern="1200">
        <a:solidFill>
          <a:schemeClr val="tx1"/>
        </a:solidFill>
        <a:latin typeface="Arial Rounded MT Bold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5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6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CC"/>
    <a:srgbClr val="5B9BD5"/>
    <a:srgbClr val="41719C"/>
    <a:srgbClr val="4D4D4D"/>
    <a:srgbClr val="ECECEC"/>
    <a:srgbClr val="063D79"/>
    <a:srgbClr val="003399"/>
    <a:srgbClr val="C00101"/>
    <a:srgbClr val="FFE4DD"/>
    <a:srgbClr val="003C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54" autoAdjust="0"/>
    <p:restoredTop sz="81668" autoAdjust="0"/>
  </p:normalViewPr>
  <p:slideViewPr>
    <p:cSldViewPr>
      <p:cViewPr varScale="1">
        <p:scale>
          <a:sx n="68" d="100"/>
          <a:sy n="68" d="100"/>
        </p:scale>
        <p:origin x="1099" y="62"/>
      </p:cViewPr>
      <p:guideLst>
        <p:guide orient="horz" pos="1056"/>
        <p:guide pos="3840"/>
      </p:guideLst>
    </p:cSldViewPr>
  </p:slideViewPr>
  <p:outlineViewPr>
    <p:cViewPr>
      <p:scale>
        <a:sx n="33" d="100"/>
        <a:sy n="33" d="100"/>
      </p:scale>
      <p:origin x="0" y="-646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>
      <p:cViewPr varScale="1">
        <p:scale>
          <a:sx n="87" d="100"/>
          <a:sy n="87" d="100"/>
        </p:scale>
        <p:origin x="3858" y="108"/>
      </p:cViewPr>
      <p:guideLst>
        <p:guide orient="horz" pos="3126"/>
        <p:guide pos="2141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mf"/><Relationship Id="rId2" Type="http://schemas.openxmlformats.org/officeDocument/2006/relationships/image" Target="../media/image12.wmf"/><Relationship Id="rId1" Type="http://schemas.openxmlformats.org/officeDocument/2006/relationships/image" Target="../media/image11.wmf"/><Relationship Id="rId4" Type="http://schemas.openxmlformats.org/officeDocument/2006/relationships/image" Target="../media/image14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wmf"/><Relationship Id="rId1" Type="http://schemas.openxmlformats.org/officeDocument/2006/relationships/image" Target="../media/image16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3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5712" cy="4967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3" tIns="45706" rIns="91413" bIns="45706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 b="0"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31334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8789" y="0"/>
            <a:ext cx="2945712" cy="4967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3" tIns="45706" rIns="91413" bIns="45706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b="0"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31334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6734"/>
            <a:ext cx="2945712" cy="4967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3" tIns="45706" rIns="91413" bIns="45706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 b="0"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31334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8789" y="9426734"/>
            <a:ext cx="2945712" cy="4967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3" tIns="45706" rIns="91413" bIns="45706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b="0">
                <a:latin typeface="Times New Roman" pitchFamily="18" charset="0"/>
              </a:defRPr>
            </a:lvl1pPr>
          </a:lstStyle>
          <a:p>
            <a:fld id="{66D17C0D-3159-464E-A332-7C83698A29E4}" type="slidenum">
              <a:rPr lang="en-US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5767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5120" units="cm"/>
          <inkml:channel name="Y" type="integer" max="1440" units="cm"/>
          <inkml:channel name="T" type="integer" max="2.14748E9" units="dev"/>
        </inkml:traceFormat>
        <inkml:channelProperties>
          <inkml:channelProperty channel="X" name="resolution" value="85.76215" units="1/cm"/>
          <inkml:channelProperty channel="Y" name="resolution" value="42.85714" units="1/cm"/>
          <inkml:channelProperty channel="T" name="resolution" value="1" units="1/dev"/>
        </inkml:channelProperties>
      </inkml:inkSource>
      <inkml:timestamp xml:id="ts0" timeString="2022-04-24T13:13:12.011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2822 14658 0,'35'0'0,"36"0"15,35-18 1,-18 18 0,35 0-1,-17 0 1,0-17-1,17 17 1,-17-18 15,53 18-15,-53-18 0,0 18-1,-1 0 1,-16 0-1,16 0 1,-16 18 0,16-18-1,19 0 1,-18-18 0,70 18-1,-70 0 1,18 0-1,52 0 1,-53 18 0,71 0-1,-70-1 1,52 1 0,-88-18-1,89 18 1,-36-1-1,35-17 1,-52 18 0,17-18-1,18 17 1,-18-17 0,-18 0-1,36-17 1,-53 17-1,17 0 1,-17 0 0,0-18-1,35 1 1,-53 17 0,36 0-1,-54-18 1,1 18-1,17-18 1,-17 18 0,17 0-1,-18 0 1,1 0 0,17 0-1,0-17 1,1 17-1,16-18 1,-16 18 15,34 0-15,-35 0 0,36 0-1,-19 0 1,-16-18-1,-1 18 1,18 0 0,-18 0-1,0 0 1,-17 0 0,-1 0-1,18 18 1,-35-18-1,-17 0 1,-1 0 0,-17 0-1,17 0 1,-53 0 31</inkml:trace>
  <inkml:trace contextRef="#ctx0" brushRef="#br0" timeOffset="1">10442 14340 0,'-18'0'0,"1"0"31,17 18-15,17 53 0,19 17-1,-19-18 1,-17 19 0,0-19-1,-53-17 1,18-35-1,-18-18 1,35 0-16</inkml:trace>
  <inkml:trace contextRef="#ctx0" brushRef="#br0" timeOffset="2">10936 14499 0,'0'0'16,"0"18"-16,-36 70 15,1 71 1,35-36-1,0 18 1,53-105 0,18-36-1,-1-18 1</inkml:trace>
  <inkml:trace contextRef="#ctx0" brushRef="#br0" timeOffset="3">10777 14870 0,'88'0'15,"71"-36"1,-124 19-16</inkml:trace>
  <inkml:trace contextRef="#ctx0" brushRef="#br0" timeOffset="4">3263 14587 0,'-18'0'31,"18"18"-15,18-18 187,-1 0-172,1 18-15,0-18 15,-1 0-15,1 0-1,0 17 1,-1-17 0,1 0-1,0 18 1,-1-18 0,1 0-1,17-18 1,0 18-1,-17-17 1,17 17 0,1-18-1,-1 18 1,-17-18 0,-1 18-1,1-17 1,-1 17-1,1 0 32,-18-18 16,0 0-48,0-17 1,0 0 0,0 0-1,-18-18 1,18-18 0,-17 18-1,-1 18 1,1 0-1,-1 17 1,18-17 0,-18 17-1,18-17 1,-17 17 0,17 1 62,17 17 31,1 0-93,17-18-1,-17 18 1,17 0 0,0 0-1,1 0 1,-1 0-1,-17 0 1,35 0 0,-1 0-1,19 0 1,-18-18 0,17 18-1,-17-17 1,0 17-1,-17 0 1,-1-18 0,0 18-1,0 0 1,-17 0 0,0 0-1,-1 0 1,-34-18 31,17 1 46,0-1 1,0 0 0,0 1-78,0-1-1,-18 1 1,18-1 15,-18 0 0,18 1-31,0-1 32,0-17-17,-17-18 1,-1 17-1,18-16 1,-18-1 0,-17-18-1,35 36 1,-17 0 0,17 17 15,0 36 47,17-18 16,1 0-79,-1 0 1,1 0 0,0 0-1,-1 0 1,36 0-1,-17 0 1,16 0 0,-16 0-1,-1 0 1,18-18 0,-18 18-1,18 0 1,-18-18-1,1 18 1,17-17 0,-18 17-1,0 0 1,-35-18 0</inkml:trace>
  <inkml:trace contextRef="#ctx0" brushRef="#br0" timeOffset="5">4939 13300 0,'17'0'109,"1"0"-93,-18-18 78,0 0-63,0 1-15,0-1-16,0 1 15,0-19 1,0 19-1,0-36 1,-18 0 0,-17 0-1,17 0 1,1 18 0,-1-1-1,18 19 1,-18 17-1,36 0 48,-18 17-47,18-17 202,-1-17-202,1 17 0,0 0-1,-1 0 1,1-18-1,-1 18 17,1 0-1,0 0 0,-1 0 0,1 0-15,0 0 15,-1 0-31,1 0 16,-18 18-16,35-18 31,-17 0-15,0 0-1,17 0 1,-18 17 0,19-17-1,17-17 1,-18 17 0,18 0-1,-18 0 1,0 0-1,1 0 1,-1 0 0,18 0-1,-18 0 1,0 0 0,18 0-1,-17 0 1,-1 0-1,18 17 1,-18-17 0,-17 0-1,35 0 1,-18 0 0,18-17-1,-18 17 1,-17 0-1,17 0 1,0 0 0,-17 0-1,17 0 1,-17 0 0,-1 0-1,1 0 1,0 0-1,-1 0 1,1 0 0,0 0-1,-1 0 1,1 17 0,0-17 15,-1 18-16,1-18 1,0 0 0,-1 0-1,1 0 1</inkml:trace>
  <inkml:trace contextRef="#ctx0" brushRef="#br0" timeOffset="6">6420 12929 0,'18'0'16,"0"0"-1,-18-17 126,-18 17-125,36 0 390,-1 17-359,1-17-16,-36 0 16,18-17-16,18 17 94,-1 0-94,-17-18-15,18 18 0,0 18 15,-1-18 0,-17 17 157,0 1-142,0 0-30,0-1 0,0 1-1,0 35 1,0-18 0,0 36-1,0-36 1,0 0-1,0 0 1,0-17 0,0 0-1,0-1 1,0 1 15,0 0-15,0-1-1,0 1 1,0 0 109,18-18 344,0 0-188,-1 0-203,1 0-31,0 0-16,-1 0 1,1 0-1,-1 0 0,1 0-15,0 0-1,17 0 1,-17-18 0,17 18-1,-17 0 1,-1 0 15,1 0-15,-1 0 15,1 0 0,17 0-15,-17 0-1,0 0 1,17 0 0,-17 18-1,17-18 1,-17 0 0,17 0-1,0 0 1,-17 17-1,17-17 1,-17 0 0,-1 0-1,19 0 1,-19 18 0,1-18-1,17 0 1,-17 0-1,17 0 1,-17 0 0,-1 0-1,1 0 1,0 0 0,-1 0-1,1 0 1,-1 0-1,1 0 1,0 0 15,-1 0-31,1 0 16,0 0 0,-1 0 15,1 0-16,-18-18 564,0 1-533,0-1 1,0 0-15,0 1-17,0-1 1,0-17-1,0-18 1,0 18 0,0-18-1,0 0 17,0 0-32,0 18 31,0-1-16,-18 19 17,36 17 327,-18-18 79,0 0-376,0 1-15,18 17 172,-1 0-204,-17 17 1,18-17 0,17 0-1,-17 0 1,-1 0-1,-17 18 1,18-18 0,0 0-1,-1 0 1,1 0 0,0 0-1,-1 0 1,-17 18 171,-17-18-124,17 17 687,0 1-344,0 0 47,0-1-422,0 1-15,0-1 15,0 1 1,0 0-1,0-1 0,0 1 0,0 0 1,17-18-17,-17 17 16,0 1 16,0 0-15,0-1-17,0 1 16,0-1 1,0 1-1,0 17-15,0-17-1,0 0 1,0-1-1,0 1 1,0 0 0,0-1 15,0 1 0,0-1 0</inkml:trace>
  <inkml:trace contextRef="#ctx0" brushRef="#br0" timeOffset="7">7902 13441 0,'-18'0'16,"18"17"15,0 1 141,18-18-141,0 0 1,-1 0-1,1 0-16,-1 0 1,1 0 0,17 0-1,1 0 1,-19 0 0,1 0-1,0 0 1,-1 0 15,1 0-15,-1 0 15,1 0-15,0 0-1,-1 0 1,1 0-1,0 0 1,-1 0 0,19 0-1,-19 0 1,1 0 31,-1 0-32,1 0 17,0 0-1,-1 0 188,-17-18-204,18 18 1,-18-17 15,18 17 47,-1 0-62,1 0 0,0 0-1,-1-18 1,19 1-1,-1-1 1,0 18 0,18-18-1,-18 18 1,18 0 0,-35-17-1,-1 17 1,19 0-1,-19 0 1,36-18 15,-35 18-31,35-18 16,-35 18 0,34-17 15,-34 17-31,17 0 31,1 0-15,-19 17-1,19-17 1,-1 0 0,-18 0-1,19 0 1,-19 0-1,1 0 1,0 0 0,-1 0-1,1 0 17,0 0-17,-1 0 16,1 0-15,17 0 0,-17 0 15,-1 0 94,1 0-94,0 0 16,-36 0 31,18 18 32,-18-18 124,18 18 94,0-1-297,0 1 1,0 17-17,0 0 1,-17 18-1,17 53 1,-18-35 0,18-18-1,0 0 1,0-36 0,0 1-1,0 0 1,0-1-1,18-17 17,-18-17-17,17 17 48,1-18-48,0 18 32,-1 0-15,1 0-17,0 0 16,-1 0-15,18 0 0,-17 0-1,0 0 1,17 18 0,-17-18-1,-1 0 1,19 17-1,-19-17 1,1 0 0,0 0-1,-1 18 1,1-18 0,-1 0-1,1 0 1,0 0-1,-1 0 1,1 0 0,0 0 15,-1 0 63,1 0-32,-18-18 48</inkml:trace>
  <inkml:trace contextRef="#ctx0" brushRef="#br0" timeOffset="8">10001 13882 0,'18'0'63,"-18"-18"-16,0 1-1,-18-1-30,18 0 0,0-35 15,0 0-31,-18 18 16,18-18-1,-17 0 1,17 18-1,0 0 1,-18 17 0,18 0-1,0 1 1,0-1 15,0 1 63,0-1-63,0 0 63,0 1 31,-18 17-109,18-18 15,0 0 0,18 18 63,0 18-79,17 0 1,0-18 0,18 0-1,-18 0 1,36 0 0,-36 0-1,1 17 1,-1 1-1,0 0 1,0-18 0,18 0-1,-17 0 1,-1 0 0,-35 17 30,17-17-30</inkml:trace>
  <inkml:trace contextRef="#ctx0" brushRef="#br0" timeOffset="9">2522 14076 0,'18'0'63,"-1"17"-48,1-17 1,35 0 0,0 0-1,-18 0 1,18 0-1,-18 0 1,1 18 0,-1-18-1,-18 0 1,-17 18 312,0-1-281,0 1-31,0 35-1,0 0 1,0 53-1,18-36 1,-18 1 0,18-18-1,-18-36 1,0 19 0,0-19-1,0 1 1,0 0-1</inkml:trace>
  <inkml:trace contextRef="#ctx0" brushRef="#br0" timeOffset="10">1111 14746 0,'-18'-18'31,"36"18"16,0 0-31,-1 0-1,18 0 1,1 0 0,-1 0-1,36 18 1,-18-18 0,-1 0-1,1 0 1,0 0-1,0 0 1,0 0 0,-18 18-1,18-18 1,-17 0 0,-1 0-1,18 0 1,0 0-1,0-18 1,35 18 0,-35-18-1,0 18 1,0 0 0,-1-17-1,1 17 1,-17-18-1,-1 18 1,0 0 0,18 0-1,-35 0 1,17 0 0,18 0-1,-18 0 1,-17 0-1,17 0 1,-17 0 0,17 0-1,-17 0 1,-1 0 0,19 0 15,-19 0-31,19 0 15,-1 0 17,-18-17-32,1 17 15,17 0 17,-17 0-17,0 0 1,-1 0-1,19 0 1,-1 0 0,0 0 15</inkml:trace>
  <inkml:trace contextRef="#ctx0" brushRef="#br0" timeOffset="11">2293 12488 0,'0'-17'32,"0"-1"46,0 36-31,0-1-32,0 1 17,0 0-32,0 17 15,0 18 1,0 17-1,0 1 1,17-1 0,-17-34-1,0-1 1,18 0 0,-18-17-1,0 17 1,18 18-1,-18 0 1,17 0 0,1-18-1,-18 1 1,0-1 0,0 18-1,18 0 1,-18-18-1,17 0 1,1 36 0,-18-36-1,17 18 1,-17-18 0,0 18-1,0 0 16,0 0-31,0 0 16,0 17 0,0-17-1,0 0 1,0 0 0,18 0-1,-18-18 1,0 18-1,18 0 1,-18 18 0,0-18 15,0 0-31,0 17 31,0-35-15,0 18-1,0-17 1,0-19 0,0 19-1,0-19 17,0 1-17,17-18 32,-17 17 16,0 1-32,0 0-16</inkml:trace>
  <inkml:trace contextRef="#ctx0" brushRef="#br0" timeOffset="12">2275 12206 0,'0'-18'109,"0"1"-77,0-1-1,0 1-15,0-1 30,0 36-14,0-1-17,0 36 17,0-35-32,0 52 15,18 1 1,-1 52-1,-17-52 1,18-18 0,-18 0-1,0-36 1,0 1 0</inkml:trace>
  <inkml:trace contextRef="#ctx0" brushRef="#br0" timeOffset="13">2152 12206 0,'0'-18'32,"17"1"-32,19-36 15,-1 18 1,18 17 0,-18 18-1,53 53 1,-35 0-1,-18 17 1,-17-34 0</inkml:trace>
  <inkml:trace contextRef="#ctx0" brushRef="#br0" timeOffset="14">1446 11606 0,'-18'0'16,"18"-17"0,36 34-1,17 36 16,0 36-15,35 34 0,-18-35-1,-34-35 1,-19-35 0,-17-1-1</inkml:trace>
  <inkml:trace contextRef="#ctx0" brushRef="#br0" timeOffset="15">1464 12047 0,'0'0'0,"0"-53"15,88-105 1,0 17 0,-35 70-1</inkml:trace>
  <inkml:trace contextRef="#ctx0" brushRef="#br0" timeOffset="16">1940 11748 0,'18'0'0,"-1"0"16,1 0-16,-1 0 16,19 0-1,-19 0 1</inkml:trace>
  <inkml:trace contextRef="#ctx0" brushRef="#br0" timeOffset="17">1922 11871 0,'36'0'16,"-1"-18"-16,18 18 15</inkml:trace>
  <inkml:trace contextRef="#ctx0" brushRef="#br0" timeOffset="18">2257 11730 0,'0'18'32,"0"-1"-17,18 18 1,17-17-1,-17-18 1</inkml:trace>
  <inkml:trace contextRef="#ctx0" brushRef="#br0" timeOffset="19">2293 11589 0,'0'0'0,"0"-18"0,-18 18 15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5120" units="cm"/>
          <inkml:channel name="Y" type="integer" max="1440" units="cm"/>
          <inkml:channel name="T" type="integer" max="2.14748E9" units="dev"/>
        </inkml:traceFormat>
        <inkml:channelProperties>
          <inkml:channelProperty channel="X" name="resolution" value="85.76215" units="1/cm"/>
          <inkml:channelProperty channel="Y" name="resolution" value="42.85714" units="1/cm"/>
          <inkml:channelProperty channel="T" name="resolution" value="1" units="1/dev"/>
        </inkml:channelProperties>
      </inkml:inkSource>
      <inkml:timestamp xml:id="ts0" timeString="2022-04-24T13:13:35.980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2822 14658 0,'35'0'0,"36"0"15,35-18 1,-18 18 0,35 0-1,-17 0 1,0-17-1,17 17 1,-17-18 15,53 18-15,-53-18 0,0 18-1,-1 0 1,-16 0-1,16 0 1,-16 18 0,16-18-1,19 0 1,-18-18 0,70 18-1,-70 0 1,18 0-1,52 0 1,-53 18 0,71 0-1,-70-1 1,52 1 0,-88-18-1,89 18 1,-36-1-1,35-17 1,-52 18 0,17-18-1,18 17 1,-18-17 0,-18 0-1,36-17 1,-53 17-1,17 0 1,-17 0 0,0-18-1,35 1 1,-53 17 0,36 0-1,-54-18 1,1 18-1,17-18 1,-17 18 0,17 0-1,-18 0 1,1 0 0,17 0-1,0-17 1,1 17-1,16-18 1,-16 18 15,34 0-15,-35 0 0,36 0-1,-19 0 1,-16-18-1,-1 18 1,18 0 0,-18 0-1,0 0 1,-17 0 0,-1 0-1,18 18 1,-35-18-1,-17 0 1,-1 0 0,-17 0-1,17 0 1,-53 0 31</inkml:trace>
  <inkml:trace contextRef="#ctx0" brushRef="#br0" timeOffset="1">10442 14340 0,'-18'0'0,"1"0"31,17 18-15,17 53 0,19 17-1,-19-18 1,-17 19 0,0-19-1,-53-17 1,18-35-1,-18-18 1,35 0-16</inkml:trace>
  <inkml:trace contextRef="#ctx0" brushRef="#br0" timeOffset="2">10936 14499 0,'0'0'16,"0"18"-16,-36 70 15,1 71 1,35-36-1,0 18 1,53-105 0,18-36-1,-1-18 1</inkml:trace>
  <inkml:trace contextRef="#ctx0" brushRef="#br0" timeOffset="3">10777 14870 0,'88'0'15,"71"-36"1,-124 19-16</inkml:trace>
  <inkml:trace contextRef="#ctx0" brushRef="#br0" timeOffset="4">3263 14587 0,'-18'0'31,"18"18"-15,18-18 187,-1 0-172,1 18-15,0-18 15,-1 0-15,1 0-1,0 17 1,-1-17 0,1 0-1,0 18 1,-1-18 0,1 0-1,17-18 1,0 18-1,-17-17 1,17 17 0,1-18-1,-1 18 1,-17-18 0,-1 18-1,1-17 1,-1 17-1,1 0 32,-18-18 16,0 0-48,0-17 1,0 0 0,0 0-1,-18-18 1,18-18 0,-17 18-1,-1 18 1,1 0-1,-1 17 1,18-17 0,-18 17-1,18-17 1,-17 17 0,17 1 62,17 17 31,1 0-93,17-18-1,-17 18 1,17 0 0,0 0-1,1 0 1,-1 0-1,-17 0 1,35 0 0,-1 0-1,19 0 1,-18-18 0,17 18-1,-17-17 1,0 17-1,-17 0 1,-1-18 0,0 18-1,0 0 1,-17 0 0,0 0-1,-1 0 1,-34-18 31,17 1 46,0-1 1,0 0 0,0 1-78,0-1-1,-18 1 1,18-1 15,-18 0 0,18 1-31,0-1 32,0-17-17,-17-18 1,-1 17-1,18-16 1,-18-1 0,-17-18-1,35 36 1,-17 0 0,17 17 15,0 36 47,17-18 16,1 0-79,-1 0 1,1 0 0,0 0-1,-1 0 1,36 0-1,-17 0 1,16 0 0,-16 0-1,-1 0 1,18-18 0,-18 18-1,18 0 1,-18-18-1,1 18 1,17-17 0,-18 17-1,0 0 1,-35-18 0</inkml:trace>
  <inkml:trace contextRef="#ctx0" brushRef="#br0" timeOffset="5">4939 13300 0,'17'0'109,"1"0"-93,-18-18 78,0 0-63,0 1-15,0-1-16,0 1 15,0-19 1,0 19-1,0-36 1,-18 0 0,-17 0-1,17 0 1,1 18 0,-1-1-1,18 19 1,-18 17-1,36 0 48,-18 17-47,18-17 202,-1-17-202,1 17 0,0 0-1,-1 0 1,1-18-1,-1 18 17,1 0-1,0 0 0,-1 0 0,1 0-15,0 0 15,-1 0-31,1 0 16,-18 18-16,35-18 31,-17 0-15,0 0-1,17 0 1,-18 17 0,19-17-1,17-17 1,-18 17 0,18 0-1,-18 0 1,0 0-1,1 0 1,-1 0 0,18 0-1,-18 0 1,0 0 0,18 0-1,-17 0 1,-1 0-1,18 17 1,-18-17 0,-17 0-1,35 0 1,-18 0 0,18-17-1,-18 17 1,-17 0-1,17 0 1,0 0 0,-17 0-1,17 0 1,-17 0 0,-1 0-1,1 0 1,0 0-1,-1 0 1,1 0 0,0 0-1,-1 0 1,1 17 0,0-17 15,-1 18-16,1-18 1,0 0 0,-1 0-1,1 0 1</inkml:trace>
  <inkml:trace contextRef="#ctx0" brushRef="#br0" timeOffset="6">6420 12929 0,'18'0'16,"0"0"-1,-18-17 126,-18 17-125,36 0 390,-1 17-359,1-17-16,-36 0 16,18-17-16,18 17 94,-1 0-94,-17-18-15,18 18 0,0 18 15,-1-18 0,-17 17 157,0 1-142,0 0-30,0-1 0,0 1-1,0 35 1,0-18 0,0 36-1,0-36 1,0 0-1,0 0 1,0-17 0,0 0-1,0-1 1,0 1 15,0 0-15,0-1-1,0 1 1,0 0 109,18-18 344,0 0-188,-1 0-203,1 0-31,0 0-16,-1 0 1,1 0-1,-1 0 0,1 0-15,0 0-1,17 0 1,-17-18 0,17 18-1,-17 0 1,-1 0 15,1 0-15,-1 0 15,1 0 0,17 0-15,-17 0-1,0 0 1,17 0 0,-17 18-1,17-18 1,-17 0 0,17 0-1,0 0 1,-17 17-1,17-17 1,-17 0 0,-1 0-1,19 0 1,-19 18 0,1-18-1,17 0 1,-17 0-1,17 0 1,-17 0 0,-1 0-1,1 0 1,0 0 0,-1 0-1,1 0 1,-1 0-1,1 0 1,0 0 15,-1 0-31,1 0 16,0 0 0,-1 0 15,1 0-16,-18-18 564,0 1-533,0-1 1,0 0-15,0 1-17,0-1 1,0-17-1,0-18 1,0 18 0,0-18-1,0 0 17,0 0-32,0 18 31,0-1-16,-18 19 17,36 17 327,-18-18 79,0 0-376,0 1-15,18 17 172,-1 0-204,-17 17 1,18-17 0,17 0-1,-17 0 1,-1 0-1,-17 18 1,18-18 0,0 0-1,-1 0 1,1 0 0,0 0-1,-1 0 1,-17 18 171,-17-18-124,17 17 687,0 1-344,0 0 47,0-1-422,0 1-15,0-1 15,0 1 1,0 0-1,0-1 0,0 1 0,0 0 1,17-18-17,-17 17 16,0 1 16,0 0-15,0-1-17,0 1 16,0-1 1,0 1-1,0 17-15,0-17-1,0 0 1,0-1-1,0 1 1,0 0 0,0-1 15,0 1 0,0-1 0</inkml:trace>
  <inkml:trace contextRef="#ctx0" brushRef="#br0" timeOffset="7">7902 13441 0,'-18'0'16,"18"17"15,0 1 141,18-18-141,0 0 1,-1 0-1,1 0-16,-1 0 1,1 0 0,17 0-1,1 0 1,-19 0 0,1 0-1,0 0 1,-1 0 15,1 0-15,-1 0 15,1 0-15,0 0-1,-1 0 1,1 0-1,0 0 1,-1 0 0,19 0-1,-19 0 1,1 0 31,-1 0-32,1 0 17,0 0-1,-1 0 188,-17-18-204,18 18 1,-18-17 15,18 17 47,-1 0-62,1 0 0,0 0-1,-1-18 1,19 1-1,-1-1 1,0 18 0,18-18-1,-18 18 1,18 0 0,-35-17-1,-1 17 1,19 0-1,-19 0 1,36-18 15,-35 18-31,35-18 16,-35 18 0,34-17 15,-34 17-31,17 0 31,1 0-15,-19 17-1,19-17 1,-1 0 0,-18 0-1,19 0 1,-19 0-1,1 0 1,0 0 0,-1 0-1,1 0 17,0 0-17,-1 0 16,1 0-15,17 0 0,-17 0 15,-1 0 94,1 0-94,0 0 16,-36 0 31,18 18 32,-18-18 124,18 18 94,0-1-297,0 1 1,0 17-17,0 0 1,-17 18-1,17 53 1,-18-35 0,18-18-1,0 0 1,0-36 0,0 1-1,0 0 1,0-1-1,18-17 17,-18-17-17,17 17 48,1-18-48,0 18 32,-1 0-15,1 0-17,0 0 16,-1 0-15,18 0 0,-17 0-1,0 0 1,17 18 0,-17-18-1,-1 0 1,19 17-1,-19-17 1,1 0 0,0 0-1,-1 18 1,1-18 0,-1 0-1,1 0 1,0 0-1,-1 0 1,1 0 0,0 0 15,-1 0 63,1 0-32,-18-18 48</inkml:trace>
  <inkml:trace contextRef="#ctx0" brushRef="#br0" timeOffset="8">10001 13882 0,'18'0'63,"-18"-18"-16,0 1-1,-18-1-30,18 0 0,0-35 15,0 0-31,-18 18 16,18-18-1,-17 0 1,17 18-1,0 0 1,-18 17 0,18 0-1,0 1 1,0-1 15,0 1 63,0-1-63,0 0 63,0 1 31,-18 17-109,18-18 15,0 0 0,18 18 63,0 18-79,17 0 1,0-18 0,18 0-1,-18 0 1,36 0 0,-36 0-1,1 17 1,-1 1-1,0 0 1,0-18 0,18 0-1,-17 0 1,-1 0 0,-35 17 30,17-17-30</inkml:trace>
  <inkml:trace contextRef="#ctx0" brushRef="#br0" timeOffset="9">2522 14076 0,'18'0'63,"-1"17"-48,1-17 1,35 0 0,0 0-1,-18 0 1,18 0-1,-18 0 1,1 18 0,-1-18-1,-18 0 1,-17 18 312,0-1-281,0 1-31,0 35-1,0 0 1,0 53-1,18-36 1,-18 1 0,18-18-1,-18-36 1,0 19 0,0-19-1,0 1 1,0 0-1</inkml:trace>
  <inkml:trace contextRef="#ctx0" brushRef="#br0" timeOffset="10">1111 14746 0,'-18'-18'31,"36"18"16,0 0-31,-1 0-1,18 0 1,1 0 0,-1 0-1,36 18 1,-18-18 0,-1 0-1,1 0 1,0 0-1,0 0 1,0 0 0,-18 18-1,18-18 1,-17 0 0,-1 0-1,18 0 1,0 0-1,0-18 1,35 18 0,-35-18-1,0 18 1,0 0 0,-1-17-1,1 17 1,-17-18-1,-1 18 1,0 0 0,18 0-1,-35 0 1,17 0 0,18 0-1,-18 0 1,-17 0-1,17 0 1,-17 0 0,17 0-1,-17 0 1,-1 0 0,19 0 15,-19 0-31,19 0 15,-1 0 17,-18-17-32,1 17 15,17 0 17,-17 0-17,0 0 1,-1 0-1,19 0 1,-1 0 0,0 0 15</inkml:trace>
  <inkml:trace contextRef="#ctx0" brushRef="#br0" timeOffset="11">2293 12488 0,'0'-17'32,"0"-1"46,0 36-31,0-1-32,0 1 17,0 0-32,0 17 15,0 18 1,0 17-1,0 1 1,17-1 0,-17-34-1,0-1 1,18 0 0,-18-17-1,0 17 1,18 18-1,-18 0 1,17 0 0,1-18-1,-18 1 1,0-1 0,0 18-1,18 0 1,-18-18-1,17 0 1,1 36 0,-18-36-1,17 18 1,-17-18 0,0 18-1,0 0 16,0 0-31,0 0 16,0 17 0,0-17-1,0 0 1,0 0 0,18 0-1,-18-18 1,0 18-1,18 0 1,-18 18 0,0-18 15,0 0-31,0 17 31,0-35-15,0 18-1,0-17 1,0-19 0,0 19-1,0-19 17,0 1-17,17-18 32,-17 17 16,0 1-32,0 0-16</inkml:trace>
  <inkml:trace contextRef="#ctx0" brushRef="#br0" timeOffset="12">2275 12206 0,'0'-18'109,"0"1"-77,0-1-1,0 1-15,0-1 30,0 36-14,0-1-17,0 36 17,0-35-32,0 52 15,18 1 1,-1 52-1,-17-52 1,18-18 0,-18 0-1,0-36 1,0 1 0</inkml:trace>
  <inkml:trace contextRef="#ctx0" brushRef="#br0" timeOffset="13">2152 12206 0,'0'-18'32,"17"1"-32,19-36 15,-1 18 1,18 17 0,-18 18-1,53 53 1,-35 0-1,-18 17 1,-17-34 0</inkml:trace>
  <inkml:trace contextRef="#ctx0" brushRef="#br0" timeOffset="14">1446 11606 0,'-18'0'16,"18"-17"0,36 34-1,17 36 16,0 36-15,35 34 0,-18-35-1,-34-35 1,-19-35 0,-17-1-1</inkml:trace>
  <inkml:trace contextRef="#ctx0" brushRef="#br0" timeOffset="15">1464 12047 0,'0'0'0,"0"-53"15,88-105 1,0 17 0,-35 70-1</inkml:trace>
  <inkml:trace contextRef="#ctx0" brushRef="#br0" timeOffset="16">1940 11748 0,'18'0'0,"-1"0"16,1 0-16,-1 0 16,19 0-1,-19 0 1</inkml:trace>
  <inkml:trace contextRef="#ctx0" brushRef="#br0" timeOffset="17">1922 11871 0,'36'0'16,"-1"-18"-16,18 18 15</inkml:trace>
  <inkml:trace contextRef="#ctx0" brushRef="#br0" timeOffset="18">2257 11730 0,'0'18'32,"0"-1"-17,18 18 1,17-17-1,-17-18 1</inkml:trace>
  <inkml:trace contextRef="#ctx0" brushRef="#br0" timeOffset="19">2293 11589 0,'0'0'0,"0"-18"0,-18 18 15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5712" cy="4951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542" tIns="47772" rIns="95542" bIns="47772" numCol="1" anchor="t" anchorCtr="0" compatLnSpc="1">
            <a:prstTxWarp prst="textNoShape">
              <a:avLst/>
            </a:prstTxWarp>
          </a:bodyPr>
          <a:lstStyle>
            <a:lvl1pPr defTabSz="955388" eaLnBrk="1" hangingPunct="1">
              <a:defRPr sz="1300" b="0"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0376" y="0"/>
            <a:ext cx="2945712" cy="4951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542" tIns="47772" rIns="95542" bIns="47772" numCol="1" anchor="t" anchorCtr="0" compatLnSpc="1">
            <a:prstTxWarp prst="textNoShape">
              <a:avLst/>
            </a:prstTxWarp>
          </a:bodyPr>
          <a:lstStyle>
            <a:lvl1pPr algn="r" defTabSz="955388" eaLnBrk="1" hangingPunct="1">
              <a:defRPr sz="1300" b="0"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41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3663" y="746125"/>
            <a:ext cx="6610350" cy="371951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6251" y="4713368"/>
            <a:ext cx="4983586" cy="4465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542" tIns="47772" rIns="95542" bIns="4777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Klicken Sie, um die Formate des Vorlagentextes zu bearbeiten</a:t>
            </a:r>
          </a:p>
          <a:p>
            <a:pPr lvl="1"/>
            <a:r>
              <a:rPr lang="en-US"/>
              <a:t>Zweite Ebene</a:t>
            </a:r>
          </a:p>
          <a:p>
            <a:pPr lvl="2"/>
            <a:r>
              <a:rPr lang="en-US"/>
              <a:t>Dritte Ebene</a:t>
            </a:r>
          </a:p>
          <a:p>
            <a:pPr lvl="3"/>
            <a:r>
              <a:rPr lang="en-US"/>
              <a:t>Vierte Ebene</a:t>
            </a:r>
          </a:p>
          <a:p>
            <a:pPr lvl="4"/>
            <a:r>
              <a:rPr lang="en-US"/>
              <a:t>Fünfte Ebene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9908"/>
            <a:ext cx="2945712" cy="4951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542" tIns="47772" rIns="95542" bIns="47772" numCol="1" anchor="b" anchorCtr="0" compatLnSpc="1">
            <a:prstTxWarp prst="textNoShape">
              <a:avLst/>
            </a:prstTxWarp>
          </a:bodyPr>
          <a:lstStyle>
            <a:lvl1pPr defTabSz="955388" eaLnBrk="1" hangingPunct="1">
              <a:defRPr sz="1300" b="0"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0376" y="9429908"/>
            <a:ext cx="2945712" cy="4951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542" tIns="47772" rIns="95542" bIns="47772" numCol="1" anchor="b" anchorCtr="0" compatLnSpc="1">
            <a:prstTxWarp prst="textNoShape">
              <a:avLst/>
            </a:prstTxWarp>
          </a:bodyPr>
          <a:lstStyle>
            <a:lvl1pPr algn="r" defTabSz="955388" eaLnBrk="1" hangingPunct="1">
              <a:defRPr sz="1300" b="0">
                <a:latin typeface="Times New Roman" pitchFamily="18" charset="0"/>
              </a:defRPr>
            </a:lvl1pPr>
          </a:lstStyle>
          <a:p>
            <a:fld id="{412C2970-D838-4E16-9F7E-5362C8D6E639}" type="slidenum">
              <a:rPr lang="en-US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9099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2CCBA43-D36B-426D-960C-203504052E3A}" type="slidenum">
              <a:rPr lang="de-DE" smtClean="0"/>
              <a:pPr>
                <a:defRPr/>
              </a:pPr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272216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2C2970-D838-4E16-9F7E-5362C8D6E639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0945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2CCBA43-D36B-426D-960C-203504052E3A}" type="slidenum">
              <a:rPr lang="de-DE" smtClean="0"/>
              <a:pPr>
                <a:defRPr/>
              </a:pPr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434619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 type="none" w="sm" len="sm"/>
            <a:tailEnd/>
          </a:ln>
        </p:spPr>
        <p:txBody>
          <a:bodyPr/>
          <a:lstStyle/>
          <a:p>
            <a:fld id="{866A2FEB-F598-4670-B1FD-19E109A77067}" type="slidenum">
              <a:rPr lang="de-DE" smtClean="0">
                <a:latin typeface="Arial" charset="0"/>
              </a:rPr>
              <a:pPr/>
              <a:t>11</a:t>
            </a:fld>
            <a:endParaRPr lang="de-DE">
              <a:latin typeface="Arial" charset="0"/>
            </a:endParaRPr>
          </a:p>
        </p:txBody>
      </p:sp>
      <p:sp>
        <p:nvSpPr>
          <p:cNvPr id="37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9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983628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 type="none" w="sm" len="sm"/>
            <a:tailEnd/>
          </a:ln>
        </p:spPr>
        <p:txBody>
          <a:bodyPr/>
          <a:lstStyle/>
          <a:p>
            <a:fld id="{866A2FEB-F598-4670-B1FD-19E109A77067}" type="slidenum">
              <a:rPr lang="de-DE" smtClean="0">
                <a:latin typeface="Arial" charset="0"/>
              </a:rPr>
              <a:pPr/>
              <a:t>12</a:t>
            </a:fld>
            <a:endParaRPr lang="de-DE">
              <a:latin typeface="Arial" charset="0"/>
            </a:endParaRPr>
          </a:p>
        </p:txBody>
      </p:sp>
      <p:sp>
        <p:nvSpPr>
          <p:cNvPr id="37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9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584459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 type="none" w="sm" len="sm"/>
            <a:tailEnd/>
          </a:ln>
        </p:spPr>
        <p:txBody>
          <a:bodyPr/>
          <a:lstStyle/>
          <a:p>
            <a:fld id="{6E307416-6CCA-4205-A673-91A7BC9E5C34}" type="slidenum">
              <a:rPr lang="de-DE" smtClean="0">
                <a:latin typeface="Arial" charset="0"/>
              </a:rPr>
              <a:pPr/>
              <a:t>18</a:t>
            </a:fld>
            <a:endParaRPr lang="de-DE">
              <a:latin typeface="Arial" charset="0"/>
            </a:endParaRPr>
          </a:p>
        </p:txBody>
      </p:sp>
      <p:sp>
        <p:nvSpPr>
          <p:cNvPr id="46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321957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eer - 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20524"/>
            <a:ext cx="12192000" cy="951076"/>
          </a:xfrm>
          <a:prstGeom prst="rect">
            <a:avLst/>
          </a:prstGeom>
        </p:spPr>
      </p:pic>
      <p:sp>
        <p:nvSpPr>
          <p:cNvPr id="181258" name="Rectangle 10"/>
          <p:cNvSpPr>
            <a:spLocks noChangeArrowheads="1"/>
          </p:cNvSpPr>
          <p:nvPr/>
        </p:nvSpPr>
        <p:spPr bwMode="auto">
          <a:xfrm>
            <a:off x="5223600" y="529091"/>
            <a:ext cx="6096000" cy="73866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 algn="r"/>
            <a:r>
              <a:rPr lang="en-US" sz="1400" b="0" dirty="0">
                <a:latin typeface="Segoe UI" panose="020B0502040204020203" pitchFamily="34" charset="0"/>
                <a:cs typeface="Segoe UI" panose="020B0502040204020203" pitchFamily="34" charset="0"/>
              </a:rPr>
              <a:t>Institute of Computer Science</a:t>
            </a:r>
          </a:p>
          <a:p>
            <a:pPr algn="r"/>
            <a:r>
              <a:rPr lang="en-US" sz="1400" b="0" dirty="0">
                <a:latin typeface="Segoe UI" panose="020B0502040204020203" pitchFamily="34" charset="0"/>
                <a:cs typeface="Segoe UI" panose="020B0502040204020203" pitchFamily="34" charset="0"/>
              </a:rPr>
              <a:t>Chair of Communication Networks</a:t>
            </a:r>
          </a:p>
          <a:p>
            <a:pPr algn="r"/>
            <a:r>
              <a:rPr lang="en-US" b="0" dirty="0">
                <a:latin typeface="Segoe UI" panose="020B0502040204020203" pitchFamily="34" charset="0"/>
                <a:cs typeface="Segoe UI" panose="020B0502040204020203" pitchFamily="34" charset="0"/>
              </a:rPr>
              <a:t>Prof. Dr. Tobias </a:t>
            </a:r>
            <a:r>
              <a:rPr lang="en-US" b="0" dirty="0" err="1">
                <a:latin typeface="Segoe UI" panose="020B0502040204020203" pitchFamily="34" charset="0"/>
                <a:cs typeface="Segoe UI" panose="020B0502040204020203" pitchFamily="34" charset="0"/>
              </a:rPr>
              <a:t>Hoßfeld</a:t>
            </a:r>
            <a:endParaRPr lang="en-US" b="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81259" name="Picture 11"/>
          <p:cNvPicPr>
            <a:picLocks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319600" y="530678"/>
            <a:ext cx="720000" cy="71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63500" dir="3187806" algn="ctr" rotWithShape="0">
              <a:schemeClr val="bg2">
                <a:alpha val="50000"/>
              </a:schemeClr>
            </a:outerShdw>
          </a:effectLst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3269" y="115888"/>
            <a:ext cx="10657417" cy="646112"/>
          </a:xfrm>
        </p:spPr>
        <p:txBody>
          <a:bodyPr/>
          <a:lstStyle>
            <a:lvl1pPr algn="l">
              <a:defRPr/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914400"/>
            <a:ext cx="10668000" cy="5105400"/>
          </a:xfrm>
          <a:prstGeom prst="rect">
            <a:avLst/>
          </a:prstGeom>
        </p:spPr>
        <p:txBody>
          <a:bodyPr/>
          <a:lstStyle>
            <a:lvl1pPr>
              <a:buClr>
                <a:schemeClr val="accent5"/>
              </a:buClr>
              <a:defRPr/>
            </a:lvl1pPr>
            <a:lvl2pPr>
              <a:buClr>
                <a:schemeClr val="accent5"/>
              </a:buClr>
              <a:defRPr/>
            </a:lvl2pPr>
            <a:lvl3pPr>
              <a:buClr>
                <a:schemeClr val="accent5"/>
              </a:buClr>
              <a:defRPr/>
            </a:lvl3pPr>
            <a:lvl4pPr>
              <a:buClr>
                <a:schemeClr val="accent5"/>
              </a:buClr>
              <a:defRPr/>
            </a:lvl4pPr>
            <a:lvl5pPr>
              <a:buClr>
                <a:schemeClr val="accent5"/>
              </a:buClr>
              <a:defRPr/>
            </a:lvl5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Foliennummernplatzhalter 5">
            <a:extLst>
              <a:ext uri="{FF2B5EF4-FFF2-40B4-BE49-F238E27FC236}">
                <a16:creationId xmlns:a16="http://schemas.microsoft.com/office/drawing/2014/main" id="{14217069-20E2-4EAF-B429-BA551A85FA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07898DBB-BEBA-4F7C-8C7E-CE9415826AF9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1865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63084" y="4294908"/>
            <a:ext cx="10363200" cy="1500187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 dirty="0"/>
              <a:t>Textmasterformate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7898DBB-BEBA-4F7C-8C7E-CE9415826AF9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D1406AE-866E-427D-962D-A51005AA2C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3084" y="2209801"/>
            <a:ext cx="10363200" cy="2057400"/>
          </a:xfrm>
        </p:spPr>
        <p:txBody>
          <a:bodyPr anchor="b"/>
          <a:lstStyle>
            <a:lvl1pPr algn="l">
              <a:defRPr sz="4000" b="1" cap="small" baseline="0"/>
            </a:lvl1pPr>
          </a:lstStyle>
          <a:p>
            <a:r>
              <a:rPr lang="de-DE" dirty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144724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Left - 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9669" y="115888"/>
            <a:ext cx="10657417" cy="646112"/>
          </a:xfrm>
        </p:spPr>
        <p:txBody>
          <a:bodyPr/>
          <a:lstStyle>
            <a:lvl1pPr algn="l">
              <a:defRPr/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7898DBB-BEBA-4F7C-8C7E-CE9415826AF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2172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_Whitebo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>
            <a:extLst>
              <a:ext uri="{FF2B5EF4-FFF2-40B4-BE49-F238E27FC236}">
                <a16:creationId xmlns:a16="http://schemas.microsoft.com/office/drawing/2014/main" id="{BCD12E19-4EA7-4AB5-984D-7DC0A98043BC}"/>
              </a:ext>
            </a:extLst>
          </p:cNvPr>
          <p:cNvSpPr txBox="1"/>
          <p:nvPr userDrawn="1"/>
        </p:nvSpPr>
        <p:spPr>
          <a:xfrm>
            <a:off x="4114800" y="6581001"/>
            <a:ext cx="3962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b="0" i="1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Whiteboard</a:t>
            </a:r>
            <a:endParaRPr lang="en-US" sz="1200" b="0" i="1" dirty="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72002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entered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20524"/>
            <a:ext cx="12192000" cy="951076"/>
          </a:xfrm>
          <a:prstGeom prst="rect">
            <a:avLst/>
          </a:prstGeom>
        </p:spPr>
      </p:pic>
      <p:sp>
        <p:nvSpPr>
          <p:cNvPr id="181250" name="Rectangle 2"/>
          <p:cNvSpPr>
            <a:spLocks noGrp="1" noChangeArrowheads="1"/>
          </p:cNvSpPr>
          <p:nvPr>
            <p:ph type="ctrTitle" sz="quarter"/>
          </p:nvPr>
        </p:nvSpPr>
        <p:spPr>
          <a:xfrm>
            <a:off x="488951" y="1960563"/>
            <a:ext cx="11214100" cy="1828800"/>
          </a:xfrm>
        </p:spPr>
        <p:txBody>
          <a:bodyPr/>
          <a:lstStyle>
            <a:lvl1pPr>
              <a:defRPr sz="4000">
                <a:latin typeface="Segoe UI" pitchFamily="34" charset="0"/>
                <a:cs typeface="Segoe UI" pitchFamily="34" charset="0"/>
              </a:defRPr>
            </a:lvl1pPr>
          </a:lstStyle>
          <a:p>
            <a:r>
              <a:rPr lang="de-DE" dirty="0"/>
              <a:t>Titelmasterformat durch Klicken bearbeiten</a:t>
            </a:r>
            <a:endParaRPr lang="en-GB" dirty="0"/>
          </a:p>
        </p:txBody>
      </p:sp>
      <p:sp>
        <p:nvSpPr>
          <p:cNvPr id="181253" name="Rectangle 5"/>
          <p:cNvSpPr>
            <a:spLocks noGrp="1" noChangeArrowheads="1"/>
          </p:cNvSpPr>
          <p:nvPr>
            <p:ph type="subTitle" sz="quarter" idx="1" hasCustomPrompt="1"/>
          </p:nvPr>
        </p:nvSpPr>
        <p:spPr>
          <a:xfrm>
            <a:off x="1828800" y="4149725"/>
            <a:ext cx="8534400" cy="406400"/>
          </a:xfrm>
          <a:prstGeom prst="rect">
            <a:avLst/>
          </a:prstGeom>
        </p:spPr>
        <p:txBody>
          <a:bodyPr lIns="91440" tIns="45720" rIns="91440" bIns="45720"/>
          <a:lstStyle>
            <a:lvl1pPr marL="0" indent="0" algn="ctr">
              <a:buFont typeface="Wingdings 3" pitchFamily="18" charset="2"/>
              <a:buNone/>
              <a:defRPr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author name</a:t>
            </a:r>
            <a:endParaRPr lang="de-DE" dirty="0"/>
          </a:p>
        </p:txBody>
      </p:sp>
      <p:sp>
        <p:nvSpPr>
          <p:cNvPr id="181255" name="Text Box 7"/>
          <p:cNvSpPr txBox="1">
            <a:spLocks noChangeArrowheads="1"/>
          </p:cNvSpPr>
          <p:nvPr/>
        </p:nvSpPr>
        <p:spPr bwMode="auto">
          <a:xfrm>
            <a:off x="1775886" y="4484691"/>
            <a:ext cx="8640233" cy="39687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de-DE" sz="2000" i="1" dirty="0">
                <a:solidFill>
                  <a:srgbClr val="777777"/>
                </a:solidFill>
                <a:latin typeface="Segoe UI" pitchFamily="34" charset="0"/>
                <a:cs typeface="Segoe UI" pitchFamily="34" charset="0"/>
              </a:rPr>
              <a:t>comnet.informatik.uni-wuerzburg.de</a:t>
            </a:r>
          </a:p>
        </p:txBody>
      </p:sp>
      <p:sp>
        <p:nvSpPr>
          <p:cNvPr id="181258" name="Rectangle 10"/>
          <p:cNvSpPr>
            <a:spLocks noChangeArrowheads="1"/>
          </p:cNvSpPr>
          <p:nvPr/>
        </p:nvSpPr>
        <p:spPr bwMode="auto">
          <a:xfrm>
            <a:off x="5223600" y="529091"/>
            <a:ext cx="6096000" cy="73866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 algn="r"/>
            <a:r>
              <a:rPr lang="en-US" sz="1400" b="0" dirty="0">
                <a:latin typeface="Segoe UI" panose="020B0502040204020203" pitchFamily="34" charset="0"/>
                <a:cs typeface="Segoe UI" panose="020B0502040204020203" pitchFamily="34" charset="0"/>
              </a:rPr>
              <a:t>Institute of Computer Science</a:t>
            </a:r>
          </a:p>
          <a:p>
            <a:pPr algn="r"/>
            <a:r>
              <a:rPr lang="en-US" sz="1400" b="0" dirty="0">
                <a:latin typeface="Segoe UI" panose="020B0502040204020203" pitchFamily="34" charset="0"/>
                <a:cs typeface="Segoe UI" panose="020B0502040204020203" pitchFamily="34" charset="0"/>
              </a:rPr>
              <a:t>Chair of Communication Networks</a:t>
            </a:r>
          </a:p>
          <a:p>
            <a:pPr algn="r"/>
            <a:r>
              <a:rPr lang="en-US" b="0" dirty="0">
                <a:latin typeface="Segoe UI" panose="020B0502040204020203" pitchFamily="34" charset="0"/>
                <a:cs typeface="Segoe UI" panose="020B0502040204020203" pitchFamily="34" charset="0"/>
              </a:rPr>
              <a:t>Prof. Dr. Tobias </a:t>
            </a:r>
            <a:r>
              <a:rPr lang="en-US" b="0" dirty="0" err="1">
                <a:latin typeface="Segoe UI" panose="020B0502040204020203" pitchFamily="34" charset="0"/>
                <a:cs typeface="Segoe UI" panose="020B0502040204020203" pitchFamily="34" charset="0"/>
              </a:rPr>
              <a:t>Hoßfeld</a:t>
            </a:r>
            <a:endParaRPr lang="en-US" b="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81259" name="Picture 11"/>
          <p:cNvPicPr>
            <a:picLocks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319600" y="530678"/>
            <a:ext cx="720000" cy="71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63500" dir="3187806" algn="ctr" rotWithShape="0">
              <a:schemeClr val="bg2">
                <a:alpha val="50000"/>
              </a:schemeClr>
            </a:outerShdw>
          </a:effectLst>
        </p:spPr>
      </p:pic>
      <p:sp>
        <p:nvSpPr>
          <p:cNvPr id="5" name="Foliennummernplatzhalter 4"/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7898DBB-BEBA-4F7C-8C7E-CE9415826AF9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4614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entered 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9669" y="115888"/>
            <a:ext cx="10657417" cy="646112"/>
          </a:xfrm>
        </p:spPr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1200" y="914400"/>
            <a:ext cx="10668000" cy="5105400"/>
          </a:xfrm>
          <a:prstGeom prst="rect">
            <a:avLst/>
          </a:prstGeom>
        </p:spPr>
        <p:txBody>
          <a:bodyPr/>
          <a:lstStyle>
            <a:lvl1pPr>
              <a:buClr>
                <a:schemeClr val="accent5"/>
              </a:buClr>
              <a:defRPr/>
            </a:lvl1pPr>
            <a:lvl2pPr>
              <a:buClr>
                <a:schemeClr val="accent5"/>
              </a:buClr>
              <a:defRPr/>
            </a:lvl2pPr>
            <a:lvl3pPr>
              <a:buClr>
                <a:schemeClr val="accent5"/>
              </a:buClr>
              <a:defRPr/>
            </a:lvl3pPr>
            <a:lvl4pPr>
              <a:buClr>
                <a:schemeClr val="accent5"/>
              </a:buClr>
              <a:defRPr/>
            </a:lvl4pPr>
            <a:lvl5pPr>
              <a:buClr>
                <a:schemeClr val="accent5"/>
              </a:buClr>
              <a:defRPr/>
            </a:lvl5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45D426E-3617-42D2-AA23-FEB84DB7DF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07898DBB-BEBA-4F7C-8C7E-CE9415826AF9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entered - 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9669" y="115888"/>
            <a:ext cx="10657417" cy="646112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7898DBB-BEBA-4F7C-8C7E-CE9415826AF9}" type="slidenum">
              <a:rPr lang="en-US" smtClean="0"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wmf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719669" y="30163"/>
            <a:ext cx="10657417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dirty="0" err="1"/>
              <a:t>Klicken</a:t>
            </a:r>
            <a:r>
              <a:rPr lang="en-GB" dirty="0"/>
              <a:t> um das </a:t>
            </a:r>
            <a:r>
              <a:rPr lang="en-GB" dirty="0" err="1"/>
              <a:t>Titelformat</a:t>
            </a:r>
            <a:r>
              <a:rPr lang="en-GB" dirty="0"/>
              <a:t> </a:t>
            </a:r>
            <a:r>
              <a:rPr lang="en-GB" dirty="0" err="1"/>
              <a:t>zu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pic>
        <p:nvPicPr>
          <p:cNvPr id="180242" name="Picture 18"/>
          <p:cNvPicPr>
            <a:picLocks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11546304" y="6318000"/>
            <a:ext cx="468000" cy="46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63500" dir="3187806" algn="ctr" rotWithShape="0">
              <a:srgbClr val="C0C0C0">
                <a:alpha val="50000"/>
              </a:srgbClr>
            </a:outerShdw>
          </a:effectLst>
        </p:spPr>
      </p:pic>
      <p:sp>
        <p:nvSpPr>
          <p:cNvPr id="180249" name="Rectangle 25"/>
          <p:cNvSpPr>
            <a:spLocks noChangeArrowheads="1"/>
          </p:cNvSpPr>
          <p:nvPr/>
        </p:nvSpPr>
        <p:spPr bwMode="auto">
          <a:xfrm>
            <a:off x="4978400" y="6584950"/>
            <a:ext cx="22352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 anchor="ctr"/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200" b="0" i="1" baseline="0" dirty="0">
              <a:latin typeface="Segoe UI" pitchFamily="34" charset="0"/>
              <a:cs typeface="Segoe UI" pitchFamily="34" charset="0"/>
            </a:endParaRPr>
          </a:p>
        </p:txBody>
      </p:sp>
      <p:pic>
        <p:nvPicPr>
          <p:cNvPr id="10" name="Grafik 9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56197"/>
            <a:ext cx="1371600" cy="601803"/>
          </a:xfrm>
          <a:prstGeom prst="rect">
            <a:avLst/>
          </a:prstGeom>
        </p:spPr>
      </p:pic>
      <p:sp>
        <p:nvSpPr>
          <p:cNvPr id="7" name="Textplatzhalter 6"/>
          <p:cNvSpPr>
            <a:spLocks noGrp="1"/>
          </p:cNvSpPr>
          <p:nvPr>
            <p:ph type="body" idx="1"/>
          </p:nvPr>
        </p:nvSpPr>
        <p:spPr>
          <a:xfrm>
            <a:off x="719669" y="914400"/>
            <a:ext cx="10657417" cy="5262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11" name="Foliennummernplatzhalter 5">
            <a:extLst>
              <a:ext uri="{FF2B5EF4-FFF2-40B4-BE49-F238E27FC236}">
                <a16:creationId xmlns:a16="http://schemas.microsoft.com/office/drawing/2014/main" id="{227D2D5B-5C60-4D6A-9ED0-A53CF04781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07898DBB-BEBA-4F7C-8C7E-CE9415826AF9}" type="slidenum">
              <a:rPr lang="en-US" smtClean="0"/>
              <a:pPr/>
              <a:t>‹Nr.›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75" r:id="rId2"/>
    <p:sldLayoutId id="2147483672" r:id="rId3"/>
    <p:sldLayoutId id="2147483676" r:id="rId4"/>
    <p:sldLayoutId id="2147483678" r:id="rId5"/>
    <p:sldLayoutId id="2147483677" r:id="rId6"/>
    <p:sldLayoutId id="2147483653" r:id="rId7"/>
    <p:sldLayoutId id="2147483657" r:id="rId8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accent5"/>
          </a:solidFill>
          <a:latin typeface="Segoe UI" pitchFamily="34" charset="0"/>
          <a:ea typeface="+mj-ea"/>
          <a:cs typeface="Segoe UI" pitchFamily="34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63D79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63D79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63D79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63D79"/>
          </a:solidFill>
          <a:latin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63D79"/>
          </a:solidFill>
          <a:latin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63D79"/>
          </a:solidFill>
          <a:latin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63D79"/>
          </a:solidFill>
          <a:latin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63D79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accent5"/>
        </a:buClr>
        <a:buSzPct val="80000"/>
        <a:buFont typeface="Wingdings 3" pitchFamily="18" charset="2"/>
        <a:buChar char="u"/>
        <a:defRPr lang="en-GB" sz="2000" dirty="0" smtClean="0">
          <a:solidFill>
            <a:srgbClr val="4D4D4D"/>
          </a:solidFill>
          <a:latin typeface="Segoe UI" pitchFamily="34" charset="0"/>
          <a:ea typeface="+mn-ea"/>
          <a:cs typeface="Segoe UI" pitchFamily="34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accent5"/>
        </a:buClr>
        <a:buSzPct val="100000"/>
        <a:buFont typeface="Wingdings" pitchFamily="2" charset="2"/>
        <a:buChar char="§"/>
        <a:defRPr lang="en-GB" sz="2000" dirty="0" smtClean="0">
          <a:solidFill>
            <a:srgbClr val="4D4D4D"/>
          </a:solidFill>
          <a:latin typeface="Segoe UI" pitchFamily="34" charset="0"/>
          <a:cs typeface="Segoe UI" pitchFamily="34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accent5"/>
        </a:buClr>
        <a:buChar char="–"/>
        <a:defRPr lang="en-GB" sz="2000" dirty="0" smtClean="0">
          <a:solidFill>
            <a:srgbClr val="4D4D4D"/>
          </a:solidFill>
          <a:latin typeface="Segoe UI" pitchFamily="34" charset="0"/>
          <a:cs typeface="Segoe UI" pitchFamily="34" charset="0"/>
        </a:defRPr>
      </a:lvl3pPr>
      <a:lvl4pPr marL="1562100" indent="-228600" algn="l" rtl="0" eaLnBrk="1" fontAlgn="base" hangingPunct="1">
        <a:spcBef>
          <a:spcPct val="20000"/>
        </a:spcBef>
        <a:spcAft>
          <a:spcPct val="0"/>
        </a:spcAft>
        <a:buClr>
          <a:schemeClr val="accent5"/>
        </a:buClr>
        <a:buChar char="•"/>
        <a:defRPr lang="en-GB" sz="2000" dirty="0" smtClean="0">
          <a:solidFill>
            <a:srgbClr val="4D4D4D"/>
          </a:solidFill>
          <a:latin typeface="Segoe UI" pitchFamily="34" charset="0"/>
          <a:cs typeface="Segoe UI" pitchFamily="34" charset="0"/>
        </a:defRPr>
      </a:lvl4pPr>
      <a:lvl5pPr marL="1981200" indent="-228600" algn="l" rtl="0" eaLnBrk="1" fontAlgn="base" hangingPunct="1">
        <a:spcBef>
          <a:spcPct val="20000"/>
        </a:spcBef>
        <a:spcAft>
          <a:spcPct val="0"/>
        </a:spcAft>
        <a:buClr>
          <a:schemeClr val="accent5"/>
        </a:buClr>
        <a:buChar char=" "/>
        <a:defRPr lang="en-GB" sz="2000" dirty="0" smtClean="0">
          <a:solidFill>
            <a:srgbClr val="4D4D4D"/>
          </a:solidFill>
          <a:latin typeface="Segoe UI" pitchFamily="34" charset="0"/>
          <a:cs typeface="Segoe UI" pitchFamily="34" charset="0"/>
        </a:defRPr>
      </a:lvl5pPr>
      <a:lvl6pPr marL="2438400" indent="-228600" algn="l" rtl="0" eaLnBrk="1" fontAlgn="base" hangingPunct="1">
        <a:spcBef>
          <a:spcPct val="20000"/>
        </a:spcBef>
        <a:spcAft>
          <a:spcPct val="0"/>
        </a:spcAft>
        <a:buChar char=" "/>
        <a:defRPr sz="2000">
          <a:solidFill>
            <a:srgbClr val="4D4D4D"/>
          </a:solidFill>
          <a:latin typeface="+mn-lt"/>
        </a:defRPr>
      </a:lvl6pPr>
      <a:lvl7pPr marL="2895600" indent="-228600" algn="l" rtl="0" eaLnBrk="1" fontAlgn="base" hangingPunct="1">
        <a:spcBef>
          <a:spcPct val="20000"/>
        </a:spcBef>
        <a:spcAft>
          <a:spcPct val="0"/>
        </a:spcAft>
        <a:buChar char=" "/>
        <a:defRPr sz="2000">
          <a:solidFill>
            <a:srgbClr val="4D4D4D"/>
          </a:solidFill>
          <a:latin typeface="+mn-lt"/>
        </a:defRPr>
      </a:lvl7pPr>
      <a:lvl8pPr marL="3352800" indent="-228600" algn="l" rtl="0" eaLnBrk="1" fontAlgn="base" hangingPunct="1">
        <a:spcBef>
          <a:spcPct val="20000"/>
        </a:spcBef>
        <a:spcAft>
          <a:spcPct val="0"/>
        </a:spcAft>
        <a:buChar char=" "/>
        <a:defRPr sz="2000">
          <a:solidFill>
            <a:srgbClr val="4D4D4D"/>
          </a:solidFill>
          <a:latin typeface="+mn-lt"/>
        </a:defRPr>
      </a:lvl8pPr>
      <a:lvl9pPr marL="3810000" indent="-228600" algn="l" rtl="0" eaLnBrk="1" fontAlgn="base" hangingPunct="1">
        <a:spcBef>
          <a:spcPct val="20000"/>
        </a:spcBef>
        <a:spcAft>
          <a:spcPct val="0"/>
        </a:spcAft>
        <a:buChar char=" "/>
        <a:defRPr sz="2000">
          <a:solidFill>
            <a:srgbClr val="4D4D4D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image" Target="../media/image15.emf"/><Relationship Id="rId7" Type="http://schemas.openxmlformats.org/officeDocument/2006/relationships/image" Target="../media/image12.wmf"/><Relationship Id="rId12" Type="http://schemas.openxmlformats.org/officeDocument/2006/relationships/image" Target="../media/image39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11" Type="http://schemas.openxmlformats.org/officeDocument/2006/relationships/image" Target="../media/image14.wmf"/><Relationship Id="rId5" Type="http://schemas.openxmlformats.org/officeDocument/2006/relationships/image" Target="../media/image11.wmf"/><Relationship Id="rId10" Type="http://schemas.openxmlformats.org/officeDocument/2006/relationships/oleObject" Target="../embeddings/oleObject4.bin"/><Relationship Id="rId4" Type="http://schemas.openxmlformats.org/officeDocument/2006/relationships/oleObject" Target="../embeddings/oleObject1.bin"/><Relationship Id="rId9" Type="http://schemas.openxmlformats.org/officeDocument/2006/relationships/image" Target="../media/image13.w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oleObject" Target="../embeddings/oleObject3.bin"/><Relationship Id="rId7" Type="http://schemas.openxmlformats.org/officeDocument/2006/relationships/customXml" Target="../ink/ink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61.png"/><Relationship Id="rId11" Type="http://schemas.openxmlformats.org/officeDocument/2006/relationships/image" Target="../media/image65.png"/><Relationship Id="rId5" Type="http://schemas.openxmlformats.org/officeDocument/2006/relationships/customXml" Target="../ink/ink1.xml"/><Relationship Id="rId10" Type="http://schemas.openxmlformats.org/officeDocument/2006/relationships/image" Target="../media/image64.png"/><Relationship Id="rId4" Type="http://schemas.openxmlformats.org/officeDocument/2006/relationships/image" Target="../media/image13.wmf"/><Relationship Id="rId9" Type="http://schemas.openxmlformats.org/officeDocument/2006/relationships/image" Target="../media/image6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wmf"/><Relationship Id="rId3" Type="http://schemas.openxmlformats.org/officeDocument/2006/relationships/image" Target="../media/image19.png"/><Relationship Id="rId7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6.wmf"/><Relationship Id="rId5" Type="http://schemas.openxmlformats.org/officeDocument/2006/relationships/oleObject" Target="../embeddings/oleObject5.bin"/><Relationship Id="rId10" Type="http://schemas.openxmlformats.org/officeDocument/2006/relationships/image" Target="../media/image18.emf"/><Relationship Id="rId4" Type="http://schemas.openxmlformats.org/officeDocument/2006/relationships/image" Target="../media/image19.svg"/><Relationship Id="rId9" Type="http://schemas.openxmlformats.org/officeDocument/2006/relationships/oleObject" Target="../embeddings/oleObject7.bin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tags" Target="../tags/tag12.xml"/><Relationship Id="rId13" Type="http://schemas.openxmlformats.org/officeDocument/2006/relationships/tags" Target="../tags/tag17.xml"/><Relationship Id="rId18" Type="http://schemas.openxmlformats.org/officeDocument/2006/relationships/image" Target="../media/image21.svg"/><Relationship Id="rId3" Type="http://schemas.openxmlformats.org/officeDocument/2006/relationships/tags" Target="../tags/tag7.xml"/><Relationship Id="rId7" Type="http://schemas.openxmlformats.org/officeDocument/2006/relationships/tags" Target="../tags/tag11.xml"/><Relationship Id="rId12" Type="http://schemas.openxmlformats.org/officeDocument/2006/relationships/tags" Target="../tags/tag16.xml"/><Relationship Id="rId17" Type="http://schemas.openxmlformats.org/officeDocument/2006/relationships/image" Target="../media/image20.png"/><Relationship Id="rId2" Type="http://schemas.openxmlformats.org/officeDocument/2006/relationships/tags" Target="../tags/tag6.xml"/><Relationship Id="rId16" Type="http://schemas.openxmlformats.org/officeDocument/2006/relationships/image" Target="../media/image72.png"/><Relationship Id="rId1" Type="http://schemas.openxmlformats.org/officeDocument/2006/relationships/tags" Target="../tags/tag5.xml"/><Relationship Id="rId6" Type="http://schemas.openxmlformats.org/officeDocument/2006/relationships/tags" Target="../tags/tag10.xml"/><Relationship Id="rId11" Type="http://schemas.openxmlformats.org/officeDocument/2006/relationships/tags" Target="../tags/tag15.xml"/><Relationship Id="rId5" Type="http://schemas.openxmlformats.org/officeDocument/2006/relationships/tags" Target="../tags/tag9.xml"/><Relationship Id="rId15" Type="http://schemas.openxmlformats.org/officeDocument/2006/relationships/notesSlide" Target="../notesSlides/notesSlide6.xml"/><Relationship Id="rId10" Type="http://schemas.openxmlformats.org/officeDocument/2006/relationships/tags" Target="../tags/tag14.xml"/><Relationship Id="rId19" Type="http://schemas.openxmlformats.org/officeDocument/2006/relationships/image" Target="../media/image75.png"/><Relationship Id="rId4" Type="http://schemas.openxmlformats.org/officeDocument/2006/relationships/tags" Target="../tags/tag8.xml"/><Relationship Id="rId9" Type="http://schemas.openxmlformats.org/officeDocument/2006/relationships/tags" Target="../tags/tag13.xml"/><Relationship Id="rId14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svg"/><Relationship Id="rId5" Type="http://schemas.openxmlformats.org/officeDocument/2006/relationships/image" Target="../media/image22.png"/><Relationship Id="rId4" Type="http://schemas.openxmlformats.org/officeDocument/2006/relationships/image" Target="../media/image7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modeling.systems/" TargetMode="External"/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7" Type="http://schemas.openxmlformats.org/officeDocument/2006/relationships/image" Target="../media/image10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emf"/><Relationship Id="rId5" Type="http://schemas.openxmlformats.org/officeDocument/2006/relationships/image" Target="../media/image8.emf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1">
            <a:extLst>
              <a:ext uri="{FF2B5EF4-FFF2-40B4-BE49-F238E27FC236}">
                <a16:creationId xmlns:a16="http://schemas.microsoft.com/office/drawing/2014/main" id="{F2A7B583-FFCB-4C4E-8777-96A0747F945C}"/>
              </a:ext>
            </a:extLst>
          </p:cNvPr>
          <p:cNvSpPr txBox="1">
            <a:spLocks/>
          </p:cNvSpPr>
          <p:nvPr/>
        </p:nvSpPr>
        <p:spPr bwMode="auto">
          <a:xfrm>
            <a:off x="1000524" y="2299957"/>
            <a:ext cx="10353276" cy="11274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accent5"/>
                </a:solidFill>
                <a:latin typeface="Segoe UI" pitchFamily="34" charset="0"/>
                <a:ea typeface="+mj-ea"/>
                <a:cs typeface="Segoe UI" pitchFamily="34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63D79"/>
                </a:solidFill>
                <a:latin typeface="Arial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63D79"/>
                </a:solidFill>
                <a:latin typeface="Arial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63D79"/>
                </a:solidFill>
                <a:latin typeface="Arial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63D79"/>
                </a:solidFill>
                <a:latin typeface="Arial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63D79"/>
                </a:solidFill>
                <a:latin typeface="Arial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63D79"/>
                </a:solidFill>
                <a:latin typeface="Arial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63D79"/>
                </a:solidFill>
                <a:latin typeface="Arial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63D79"/>
                </a:solidFill>
                <a:latin typeface="Arial" charset="0"/>
              </a:defRPr>
            </a:lvl9pPr>
          </a:lstStyle>
          <a:p>
            <a:pPr lvl="0" algn="l">
              <a:spcAft>
                <a:spcPts val="1200"/>
              </a:spcAft>
              <a:defRPr/>
            </a:pPr>
            <a:r>
              <a:rPr lang="en-US" sz="3200" kern="0" dirty="0">
                <a:solidFill>
                  <a:srgbClr val="1F5394"/>
                </a:solidFill>
                <a:latin typeface="+mj-lt"/>
              </a:rPr>
              <a:t>Loss System with Finite Number of Sources:</a:t>
            </a:r>
            <a:br>
              <a:rPr lang="en-US" sz="3200" kern="0" dirty="0">
                <a:solidFill>
                  <a:srgbClr val="1F5394"/>
                </a:solidFill>
                <a:latin typeface="+mj-lt"/>
              </a:rPr>
            </a:br>
            <a:r>
              <a:rPr lang="en-US" sz="3200" kern="0" dirty="0" err="1">
                <a:solidFill>
                  <a:srgbClr val="1F5394"/>
                </a:solidFill>
                <a:latin typeface="+mj-lt"/>
              </a:rPr>
              <a:t>Engset</a:t>
            </a:r>
            <a:r>
              <a:rPr lang="en-US" sz="3200" kern="0" dirty="0">
                <a:solidFill>
                  <a:srgbClr val="1F5394"/>
                </a:solidFill>
                <a:latin typeface="+mj-lt"/>
              </a:rPr>
              <a:t> Model</a:t>
            </a:r>
          </a:p>
        </p:txBody>
      </p:sp>
      <p:sp>
        <p:nvSpPr>
          <p:cNvPr id="9" name="Untertitel 2">
            <a:extLst>
              <a:ext uri="{FF2B5EF4-FFF2-40B4-BE49-F238E27FC236}">
                <a16:creationId xmlns:a16="http://schemas.microsoft.com/office/drawing/2014/main" id="{850D07EA-32AC-4C80-8FD0-918146CE25CE}"/>
              </a:ext>
            </a:extLst>
          </p:cNvPr>
          <p:cNvSpPr txBox="1">
            <a:spLocks/>
          </p:cNvSpPr>
          <p:nvPr/>
        </p:nvSpPr>
        <p:spPr>
          <a:xfrm>
            <a:off x="1000523" y="4252914"/>
            <a:ext cx="8407400" cy="1773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5"/>
              </a:buClr>
              <a:buSzPct val="80000"/>
              <a:buFont typeface="Wingdings 3" pitchFamily="18" charset="2"/>
              <a:buNone/>
              <a:defRPr lang="en-GB" sz="2000" b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5"/>
              </a:buClr>
              <a:buSzPct val="100000"/>
              <a:buFont typeface="Wingdings" pitchFamily="2" charset="2"/>
              <a:buChar char="§"/>
              <a:defRPr lang="en-GB" sz="2000" dirty="0" smtClean="0">
                <a:solidFill>
                  <a:srgbClr val="4D4D4D"/>
                </a:solidFill>
                <a:latin typeface="Segoe UI" pitchFamily="34" charset="0"/>
                <a:cs typeface="Segoe UI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5"/>
              </a:buClr>
              <a:buChar char="–"/>
              <a:defRPr lang="en-GB" sz="2000" dirty="0" smtClean="0">
                <a:solidFill>
                  <a:srgbClr val="4D4D4D"/>
                </a:solidFill>
                <a:latin typeface="Segoe UI" pitchFamily="34" charset="0"/>
                <a:cs typeface="Segoe UI" pitchFamily="34" charset="0"/>
              </a:defRPr>
            </a:lvl3pPr>
            <a:lvl4pPr marL="15621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5"/>
              </a:buClr>
              <a:buChar char="•"/>
              <a:defRPr lang="en-GB" sz="2000" dirty="0" smtClean="0">
                <a:solidFill>
                  <a:srgbClr val="4D4D4D"/>
                </a:solidFill>
                <a:latin typeface="Segoe UI" pitchFamily="34" charset="0"/>
                <a:cs typeface="Segoe UI" pitchFamily="34" charset="0"/>
              </a:defRPr>
            </a:lvl4pPr>
            <a:lvl5pPr marL="1981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 "/>
              <a:defRPr lang="en-GB" sz="2000" dirty="0" smtClean="0">
                <a:solidFill>
                  <a:srgbClr val="4D4D4D"/>
                </a:solidFill>
                <a:latin typeface="Segoe UI" pitchFamily="34" charset="0"/>
                <a:cs typeface="Segoe UI" pitchFamily="34" charset="0"/>
              </a:defRPr>
            </a:lvl5pPr>
            <a:lvl6pPr marL="2438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 "/>
              <a:defRPr sz="2000">
                <a:solidFill>
                  <a:srgbClr val="4D4D4D"/>
                </a:solidFill>
                <a:latin typeface="+mn-lt"/>
              </a:defRPr>
            </a:lvl6pPr>
            <a:lvl7pPr marL="2895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 "/>
              <a:defRPr sz="2000">
                <a:solidFill>
                  <a:srgbClr val="4D4D4D"/>
                </a:solidFill>
                <a:latin typeface="+mn-lt"/>
              </a:defRPr>
            </a:lvl7pPr>
            <a:lvl8pPr marL="3352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 "/>
              <a:defRPr sz="2000">
                <a:solidFill>
                  <a:srgbClr val="4D4D4D"/>
                </a:solidFill>
                <a:latin typeface="+mn-lt"/>
              </a:defRPr>
            </a:lvl8pPr>
            <a:lvl9pPr marL="3810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 "/>
              <a:defRPr sz="2000">
                <a:solidFill>
                  <a:srgbClr val="4D4D4D"/>
                </a:solidFill>
                <a:latin typeface="+mn-lt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1F5394"/>
              </a:buClr>
              <a:buSzPct val="80000"/>
              <a:buFont typeface="Wingdings 3" pitchFamily="18" charset="2"/>
              <a:buNone/>
              <a:tabLst/>
              <a:defRPr/>
            </a:pPr>
            <a:r>
              <a:rPr kumimoji="0" lang="en-US" sz="2400" b="1" i="0" u="none" strike="noStrike" kern="0" cap="none" spc="0" normalizeH="0" baseline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Performance Evaluation of the Internet of Things (IoT)</a:t>
            </a:r>
            <a:endParaRPr kumimoji="0" lang="en-US" sz="2000" b="0" i="0" u="none" strike="noStrike" kern="0" cap="none" spc="0" normalizeH="0" baseline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1F5394"/>
              </a:buClr>
              <a:buSzPct val="80000"/>
              <a:buFont typeface="Wingdings 3" pitchFamily="18" charset="2"/>
              <a:buNone/>
              <a:tabLst/>
              <a:defRPr/>
            </a:pPr>
            <a:r>
              <a:rPr kumimoji="0" lang="en-US" sz="2000" b="0" i="0" u="none" strike="noStrike" kern="0" cap="none" spc="0" normalizeH="0" baseline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Module Course: Performance Evaluation of Distributed Systems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1F5394"/>
              </a:buClr>
              <a:buSzPct val="80000"/>
              <a:buFont typeface="Wingdings 3" pitchFamily="18" charset="2"/>
              <a:buNone/>
              <a:tabLst/>
              <a:defRPr/>
            </a:pPr>
            <a:endParaRPr kumimoji="0" lang="en-US" sz="2000" b="0" i="0" u="none" strike="noStrike" kern="0" cap="none" spc="0" normalizeH="0" baseline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1F5394"/>
              </a:buClr>
              <a:buSzPct val="80000"/>
              <a:buFont typeface="Wingdings 3" pitchFamily="18" charset="2"/>
              <a:buNone/>
              <a:tabLst/>
              <a:defRPr/>
            </a:pPr>
            <a:r>
              <a:rPr kumimoji="0" lang="en-US" sz="2000" b="0" i="0" u="none" strike="noStrike" kern="0" cap="none" spc="0" normalizeH="0" baseline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Prof. Tobias Hoßfeld, Summer Semester 2022</a:t>
            </a:r>
            <a:endParaRPr kumimoji="0" lang="en-US" sz="2400" b="1" i="0" u="none" strike="noStrike" kern="0" cap="none" spc="0" normalizeH="0" baseline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pic>
        <p:nvPicPr>
          <p:cNvPr id="10" name="Grafik 9" descr="Ein Bild, das Person, drinnen, stehend, Mann enthält.&#10;&#10;Automatisch generierte Beschreibung">
            <a:extLst>
              <a:ext uri="{FF2B5EF4-FFF2-40B4-BE49-F238E27FC236}">
                <a16:creationId xmlns:a16="http://schemas.microsoft.com/office/drawing/2014/main" id="{BDD5E35F-75EE-4695-98F9-218628A1624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43" b="-1"/>
          <a:stretch/>
        </p:blipFill>
        <p:spPr>
          <a:xfrm>
            <a:off x="9336440" y="4316412"/>
            <a:ext cx="2093560" cy="144938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5B9C53AC-B580-40B2-97F1-571C2A7E055D}"/>
              </a:ext>
            </a:extLst>
          </p:cNvPr>
          <p:cNvSpPr/>
          <p:nvPr/>
        </p:nvSpPr>
        <p:spPr>
          <a:xfrm>
            <a:off x="1000524" y="1713240"/>
            <a:ext cx="222849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kern="0" dirty="0">
                <a:solidFill>
                  <a:srgbClr val="1F539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Chapter 4.3 </a:t>
            </a:r>
            <a:endParaRPr lang="en-US" dirty="0">
              <a:solidFill>
                <a:prstClr val="black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9678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1B8709-57A9-4212-AEC8-A9F08FA0C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State Transition Diagram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984C00F-A158-4E23-A9ED-6A96B962FF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/>
              <a:t>Birth-and-death process</a:t>
            </a:r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r>
              <a:rPr lang="en-US" noProof="0" dirty="0"/>
              <a:t>State probabilities follow from BD processes (Ch. 3)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0A6E26F-D216-4929-8E6E-0EF84D89F0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7898DBB-BEBA-4F7C-8C7E-CE9415826AF9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3C39E41-D645-4010-B024-EB19C016E7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1371600"/>
            <a:ext cx="9798341" cy="1744910"/>
          </a:xfrm>
          <a:prstGeom prst="rect">
            <a:avLst/>
          </a:prstGeom>
        </p:spPr>
      </p:pic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03623006-59C8-44AF-854E-8AB0223B1AF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72674139"/>
              </p:ext>
            </p:extLst>
          </p:nvPr>
        </p:nvGraphicFramePr>
        <p:xfrm>
          <a:off x="895351" y="3947898"/>
          <a:ext cx="5027612" cy="382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38" name="Equation" r:id="rId4" imgW="2870200" imgH="215900" progId="">
                  <p:embed/>
                </p:oleObj>
              </mc:Choice>
              <mc:Fallback>
                <p:oleObj name="Equation" r:id="rId4" imgW="2870200" imgH="215900" progId="">
                  <p:embed/>
                  <p:pic>
                    <p:nvPicPr>
                      <p:cNvPr id="8194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5351" y="3947898"/>
                        <a:ext cx="5027612" cy="38258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313C27FB-1488-42F1-9613-C846348ED70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4819938"/>
              </p:ext>
            </p:extLst>
          </p:nvPr>
        </p:nvGraphicFramePr>
        <p:xfrm>
          <a:off x="960439" y="4368587"/>
          <a:ext cx="1177925" cy="682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39" name="Equation" r:id="rId6" imgW="672808" imgH="393529" progId="">
                  <p:embed/>
                </p:oleObj>
              </mc:Choice>
              <mc:Fallback>
                <p:oleObj name="Equation" r:id="rId6" imgW="672808" imgH="393529" progId="">
                  <p:embed/>
                  <p:pic>
                    <p:nvPicPr>
                      <p:cNvPr id="8195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0439" y="4368587"/>
                        <a:ext cx="1177925" cy="6826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8" name="Group 7">
            <a:extLst>
              <a:ext uri="{FF2B5EF4-FFF2-40B4-BE49-F238E27FC236}">
                <a16:creationId xmlns:a16="http://schemas.microsoft.com/office/drawing/2014/main" id="{0BE5DC42-F0DB-4844-81B9-EAE5E9B58692}"/>
              </a:ext>
            </a:extLst>
          </p:cNvPr>
          <p:cNvGrpSpPr>
            <a:grpSpLocks/>
          </p:cNvGrpSpPr>
          <p:nvPr/>
        </p:nvGrpSpPr>
        <p:grpSpPr bwMode="auto">
          <a:xfrm>
            <a:off x="3149745" y="4741494"/>
            <a:ext cx="4718050" cy="1349375"/>
            <a:chOff x="641" y="2822"/>
            <a:chExt cx="2972" cy="850"/>
          </a:xfrm>
        </p:grpSpPr>
        <p:sp>
          <p:nvSpPr>
            <p:cNvPr id="9" name="AutoShape 8">
              <a:extLst>
                <a:ext uri="{FF2B5EF4-FFF2-40B4-BE49-F238E27FC236}">
                  <a16:creationId xmlns:a16="http://schemas.microsoft.com/office/drawing/2014/main" id="{3FE6403C-523A-4D4E-A76A-659AAE29EB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1" y="3129"/>
              <a:ext cx="277" cy="191"/>
            </a:xfrm>
            <a:prstGeom prst="rightArrow">
              <a:avLst>
                <a:gd name="adj1" fmla="val 50000"/>
                <a:gd name="adj2" fmla="val 36257"/>
              </a:avLst>
            </a:prstGeom>
            <a:solidFill>
              <a:srgbClr val="DDDDDD"/>
            </a:solidFill>
            <a:ln w="9525">
              <a:solidFill>
                <a:srgbClr val="777777"/>
              </a:solidFill>
              <a:miter lim="800000"/>
              <a:headEnd type="none" w="sm" len="sm"/>
              <a:tailEnd type="none" w="sm" len="med"/>
            </a:ln>
          </p:spPr>
          <p:txBody>
            <a:bodyPr wrap="none" anchor="ctr"/>
            <a:lstStyle/>
            <a:p>
              <a:endParaRPr lang="de-DE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aphicFrame>
          <p:nvGraphicFramePr>
            <p:cNvPr id="10" name="Object 9">
              <a:extLst>
                <a:ext uri="{FF2B5EF4-FFF2-40B4-BE49-F238E27FC236}">
                  <a16:creationId xmlns:a16="http://schemas.microsoft.com/office/drawing/2014/main" id="{BB95C428-A7C4-4135-A568-0DF0E0CB4C88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291" y="2822"/>
            <a:ext cx="1291" cy="8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240" name="Equation" r:id="rId8" imgW="1167893" imgH="774364" progId="">
                    <p:embed/>
                  </p:oleObj>
                </mc:Choice>
                <mc:Fallback>
                  <p:oleObj name="Equation" r:id="rId8" imgW="1167893" imgH="774364" progId="">
                    <p:embed/>
                    <p:pic>
                      <p:nvPicPr>
                        <p:cNvPr id="253" name="Object 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91" y="2822"/>
                          <a:ext cx="1291" cy="850"/>
                        </a:xfrm>
                        <a:prstGeom prst="rect">
                          <a:avLst/>
                        </a:prstGeom>
                        <a:solidFill>
                          <a:srgbClr val="FFFFCC"/>
                        </a:solidFill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" name="Object 10">
              <a:extLst>
                <a:ext uri="{FF2B5EF4-FFF2-40B4-BE49-F238E27FC236}">
                  <a16:creationId xmlns:a16="http://schemas.microsoft.com/office/drawing/2014/main" id="{44F2F7D2-6119-4B4C-96D1-CC6689AD1539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028" y="3073"/>
            <a:ext cx="585" cy="39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241" name="Equation" r:id="rId10" imgW="533169" imgH="355446" progId="">
                    <p:embed/>
                  </p:oleObj>
                </mc:Choice>
                <mc:Fallback>
                  <p:oleObj name="Equation" r:id="rId10" imgW="533169" imgH="355446" progId="">
                    <p:embed/>
                    <p:pic>
                      <p:nvPicPr>
                        <p:cNvPr id="254" name="Object 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28" y="3073"/>
                          <a:ext cx="585" cy="391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2ACED402-02E4-4A3F-9EFC-D28004FF0752}"/>
                  </a:ext>
                </a:extLst>
              </p:cNvPr>
              <p:cNvSpPr txBox="1"/>
              <p:nvPr/>
            </p:nvSpPr>
            <p:spPr>
              <a:xfrm>
                <a:off x="6823220" y="4830517"/>
                <a:ext cx="4741717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R="0" lvl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1F5394"/>
                  </a:buClr>
                  <a:buSzPct val="80000"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4D4D4D"/>
                    </a:solidFill>
                    <a:effectLst/>
                    <a:uLnTx/>
                    <a:uFillTx/>
                    <a:latin typeface="Segoe UI" pitchFamily="34" charset="0"/>
                    <a:ea typeface="+mn-ea"/>
                    <a:cs typeface="Segoe UI" pitchFamily="34" charset="0"/>
                  </a:rPr>
                  <a:t>for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Segoe UI" pitchFamily="34" charset="0"/>
                      </a:rPr>
                      <m:t>𝑖</m:t>
                    </m:r>
                    <m:r>
                      <a:rPr kumimoji="0" lang="en-US" sz="2000" b="0" i="1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Segoe UI" pitchFamily="34" charset="0"/>
                      </a:rPr>
                      <m:t>=0,1,2,…,</m:t>
                    </m:r>
                    <m:r>
                      <a:rPr kumimoji="0" lang="en-US" sz="2000" b="0" i="1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Segoe UI" pitchFamily="34" charset="0"/>
                      </a:rPr>
                      <m:t>𝑛</m:t>
                    </m:r>
                  </m:oMath>
                </a14:m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4D4D4D"/>
                    </a:solidFill>
                    <a:effectLst/>
                    <a:uLnTx/>
                    <a:uFillTx/>
                    <a:latin typeface="Segoe UI" pitchFamily="34" charset="0"/>
                    <a:ea typeface="+mn-ea"/>
                    <a:cs typeface="Segoe UI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Segoe UI" pitchFamily="34" charset="0"/>
                      </a:rPr>
                      <m:t>𝑚</m:t>
                    </m:r>
                    <m:r>
                      <a:rPr kumimoji="0" lang="en-US" sz="2000" b="0" i="1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Segoe UI" pitchFamily="34" charset="0"/>
                      </a:rPr>
                      <m:t>&gt;</m:t>
                    </m:r>
                    <m:r>
                      <a:rPr kumimoji="0" lang="en-US" sz="2000" b="0" i="1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Segoe UI" pitchFamily="34" charset="0"/>
                      </a:rPr>
                      <m:t>𝑛</m:t>
                    </m:r>
                  </m:oMath>
                </a14:m>
                <a:endPara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4D4D4D"/>
                  </a:solidFill>
                  <a:effectLst/>
                  <a:uLnTx/>
                  <a:uFillTx/>
                  <a:latin typeface="Segoe UI" pitchFamily="34" charset="0"/>
                  <a:ea typeface="+mn-ea"/>
                  <a:cs typeface="Segoe UI" pitchFamily="34" charset="0"/>
                </a:endParaRPr>
              </a:p>
            </p:txBody>
          </p:sp>
        </mc:Choice>
        <mc:Fallback xmlns=""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2ACED402-02E4-4A3F-9EFC-D28004FF07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3220" y="4830517"/>
                <a:ext cx="4741717" cy="400110"/>
              </a:xfrm>
              <a:prstGeom prst="rect">
                <a:avLst/>
              </a:prstGeom>
              <a:blipFill>
                <a:blip r:embed="rId12"/>
                <a:stretch>
                  <a:fillRect l="-1285" t="-6061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23474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State Probabilities: Derivation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31C32BA0-F549-4D6D-B27C-29F155CE2F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77516198-D786-4525-BEE2-405FAB8B9E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3B89EAB-33FD-4FD8-97C0-2C229670A3E7}" type="slidenum">
              <a:rPr lang="en-GB" smtClean="0"/>
              <a:pPr/>
              <a:t>11</a:t>
            </a:fld>
            <a:endParaRPr lang="en-GB"/>
          </a:p>
        </p:txBody>
      </p:sp>
      <p:sp>
        <p:nvSpPr>
          <p:cNvPr id="164" name="Textfeld 163">
            <a:extLst>
              <a:ext uri="{FF2B5EF4-FFF2-40B4-BE49-F238E27FC236}">
                <a16:creationId xmlns:a16="http://schemas.microsoft.com/office/drawing/2014/main" id="{0B0BBD8C-B417-4C6C-9C1D-5F44E8383E27}"/>
              </a:ext>
            </a:extLst>
          </p:cNvPr>
          <p:cNvSpPr txBox="1"/>
          <p:nvPr/>
        </p:nvSpPr>
        <p:spPr>
          <a:xfrm>
            <a:off x="10706100" y="115888"/>
            <a:ext cx="1295400" cy="646112"/>
          </a:xfrm>
          <a:prstGeom prst="rect">
            <a:avLst/>
          </a:prstGeom>
          <a:solidFill>
            <a:schemeClr val="tx1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de-DE" sz="2000" b="0" dirty="0" err="1">
                <a:solidFill>
                  <a:schemeClr val="bg1"/>
                </a:solidFill>
                <a:latin typeface="+mn-lt"/>
              </a:rPr>
              <a:t>Lecture</a:t>
            </a:r>
            <a:endParaRPr lang="en-US" sz="2000" b="0" dirty="0">
              <a:solidFill>
                <a:schemeClr val="bg1"/>
              </a:solidFill>
              <a:latin typeface="+mn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55156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739"/>
    </mc:Choice>
    <mc:Fallback xmlns="">
      <p:transition spd="slow" advTm="54739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State Probabilities: Derivation (f.)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31C32BA0-F549-4D6D-B27C-29F155CE2F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77516198-D786-4525-BEE2-405FAB8B9E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3B89EAB-33FD-4FD8-97C0-2C229670A3E7}" type="slidenum">
              <a:rPr lang="en-GB" smtClean="0"/>
              <a:pPr/>
              <a:t>12</a:t>
            </a:fld>
            <a:endParaRPr lang="en-GB"/>
          </a:p>
        </p:txBody>
      </p:sp>
      <p:sp>
        <p:nvSpPr>
          <p:cNvPr id="164" name="Textfeld 163">
            <a:extLst>
              <a:ext uri="{FF2B5EF4-FFF2-40B4-BE49-F238E27FC236}">
                <a16:creationId xmlns:a16="http://schemas.microsoft.com/office/drawing/2014/main" id="{0B0BBD8C-B417-4C6C-9C1D-5F44E8383E27}"/>
              </a:ext>
            </a:extLst>
          </p:cNvPr>
          <p:cNvSpPr txBox="1"/>
          <p:nvPr/>
        </p:nvSpPr>
        <p:spPr>
          <a:xfrm>
            <a:off x="10706100" y="115888"/>
            <a:ext cx="1295400" cy="646112"/>
          </a:xfrm>
          <a:prstGeom prst="rect">
            <a:avLst/>
          </a:prstGeom>
          <a:solidFill>
            <a:schemeClr val="tx1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de-DE" sz="2000" b="0" dirty="0" err="1">
                <a:solidFill>
                  <a:schemeClr val="bg1"/>
                </a:solidFill>
                <a:latin typeface="+mn-lt"/>
              </a:rPr>
              <a:t>Lecture</a:t>
            </a:r>
            <a:endParaRPr lang="en-US" sz="2000" b="0" dirty="0">
              <a:solidFill>
                <a:schemeClr val="bg1"/>
              </a:solidFill>
              <a:latin typeface="+mn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45974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739"/>
    </mc:Choice>
    <mc:Fallback xmlns="">
      <p:transition spd="slow" advTm="54739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5">
            <a:extLst>
              <a:ext uri="{FF2B5EF4-FFF2-40B4-BE49-F238E27FC236}">
                <a16:creationId xmlns:a16="http://schemas.microsoft.com/office/drawing/2014/main" id="{703DB0B2-D5AF-4C3A-ACB1-363AF3D6F2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Arrival theorem, random observer property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C64EEA9A-EBBF-401C-8428-43FBC81DBDC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898DBB-BEBA-4F7C-8C7E-CE9415826AF9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169025D7-72FA-48B9-8A25-7C6D4D362B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Blocking Probability</a:t>
            </a:r>
          </a:p>
        </p:txBody>
      </p:sp>
    </p:spTree>
    <p:extLst>
      <p:ext uri="{BB962C8B-B14F-4D97-AF65-F5344CB8AC3E}">
        <p14:creationId xmlns:p14="http://schemas.microsoft.com/office/powerpoint/2010/main" val="17369511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328519A-FAE2-41B4-B8C3-0FF0CB376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State Probabilities at Arbitrary Time and Arrival Time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F818898-0969-4229-9296-0C814CC6F0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914400"/>
            <a:ext cx="5715000" cy="5105400"/>
          </a:xfrm>
        </p:spPr>
        <p:txBody>
          <a:bodyPr/>
          <a:lstStyle/>
          <a:p>
            <a:r>
              <a:rPr lang="en-US" noProof="0" dirty="0"/>
              <a:t>At arbitrary time</a:t>
            </a:r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2B987F4-DD11-4465-A800-333AEF99D5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7898DBB-BEBA-4F7C-8C7E-CE9415826AF9}" type="slidenum">
              <a:rPr lang="en-US" smtClean="0"/>
              <a:pPr/>
              <a:t>14</a:t>
            </a:fld>
            <a:endParaRPr lang="en-US"/>
          </a:p>
        </p:txBody>
      </p:sp>
      <p:graphicFrame>
        <p:nvGraphicFramePr>
          <p:cNvPr id="7" name="Object 9">
            <a:extLst>
              <a:ext uri="{FF2B5EF4-FFF2-40B4-BE49-F238E27FC236}">
                <a16:creationId xmlns:a16="http://schemas.microsoft.com/office/drawing/2014/main" id="{AA805BEF-30A4-4A88-8242-27AC5FA217E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40669640"/>
              </p:ext>
            </p:extLst>
          </p:nvPr>
        </p:nvGraphicFramePr>
        <p:xfrm>
          <a:off x="838345" y="1599832"/>
          <a:ext cx="2049463" cy="1349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7" name="Equation" r:id="rId3" imgW="1167893" imgH="774364" progId="">
                  <p:embed/>
                </p:oleObj>
              </mc:Choice>
              <mc:Fallback>
                <p:oleObj name="Equation" r:id="rId3" imgW="1167893" imgH="774364" progId="">
                  <p:embed/>
                  <p:pic>
                    <p:nvPicPr>
                      <p:cNvPr id="10" name="Object 9">
                        <a:extLst>
                          <a:ext uri="{FF2B5EF4-FFF2-40B4-BE49-F238E27FC236}">
                            <a16:creationId xmlns:a16="http://schemas.microsoft.com/office/drawing/2014/main" id="{BB95C428-A7C4-4135-A568-0DF0E0CB4C8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345" y="1599832"/>
                        <a:ext cx="2049463" cy="1349375"/>
                      </a:xfrm>
                      <a:prstGeom prst="rect">
                        <a:avLst/>
                      </a:prstGeom>
                      <a:solidFill>
                        <a:srgbClr val="FFFFCC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29ECA676-BFB6-48E7-85CC-598C5140F44D}"/>
              </a:ext>
            </a:extLst>
          </p:cNvPr>
          <p:cNvSpPr txBox="1">
            <a:spLocks/>
          </p:cNvSpPr>
          <p:nvPr/>
        </p:nvSpPr>
        <p:spPr>
          <a:xfrm>
            <a:off x="6096000" y="914400"/>
            <a:ext cx="5715000" cy="5105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5"/>
              </a:buClr>
              <a:buSzPct val="80000"/>
              <a:buFont typeface="Wingdings 3" pitchFamily="18" charset="2"/>
              <a:buChar char="u"/>
              <a:defRPr lang="en-GB" sz="2000">
                <a:solidFill>
                  <a:srgbClr val="4D4D4D"/>
                </a:solidFill>
                <a:latin typeface="Segoe UI" pitchFamily="34" charset="0"/>
                <a:ea typeface="+mn-ea"/>
                <a:cs typeface="Segoe UI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5"/>
              </a:buClr>
              <a:buSzPct val="100000"/>
              <a:buFont typeface="Wingdings" pitchFamily="2" charset="2"/>
              <a:buChar char="§"/>
              <a:defRPr lang="en-GB" sz="2000">
                <a:solidFill>
                  <a:srgbClr val="4D4D4D"/>
                </a:solidFill>
                <a:latin typeface="Segoe UI" pitchFamily="34" charset="0"/>
                <a:cs typeface="Segoe UI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5"/>
              </a:buClr>
              <a:buChar char="–"/>
              <a:defRPr lang="en-GB" sz="2000">
                <a:solidFill>
                  <a:srgbClr val="4D4D4D"/>
                </a:solidFill>
                <a:latin typeface="Segoe UI" pitchFamily="34" charset="0"/>
                <a:cs typeface="Segoe UI" pitchFamily="34" charset="0"/>
              </a:defRPr>
            </a:lvl3pPr>
            <a:lvl4pPr marL="15621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5"/>
              </a:buClr>
              <a:buChar char="•"/>
              <a:defRPr lang="en-GB" sz="2000">
                <a:solidFill>
                  <a:srgbClr val="4D4D4D"/>
                </a:solidFill>
                <a:latin typeface="Segoe UI" pitchFamily="34" charset="0"/>
                <a:cs typeface="Segoe UI" pitchFamily="34" charset="0"/>
              </a:defRPr>
            </a:lvl4pPr>
            <a:lvl5pPr marL="1981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5"/>
              </a:buClr>
              <a:buChar char=" "/>
              <a:defRPr lang="en-GB" sz="2000">
                <a:solidFill>
                  <a:srgbClr val="4D4D4D"/>
                </a:solidFill>
                <a:latin typeface="Segoe UI" pitchFamily="34" charset="0"/>
                <a:cs typeface="Segoe UI" pitchFamily="34" charset="0"/>
              </a:defRPr>
            </a:lvl5pPr>
            <a:lvl6pPr marL="2438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 "/>
              <a:defRPr sz="2000">
                <a:solidFill>
                  <a:srgbClr val="4D4D4D"/>
                </a:solidFill>
                <a:latin typeface="+mn-lt"/>
              </a:defRPr>
            </a:lvl6pPr>
            <a:lvl7pPr marL="2895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 "/>
              <a:defRPr sz="2000">
                <a:solidFill>
                  <a:srgbClr val="4D4D4D"/>
                </a:solidFill>
                <a:latin typeface="+mn-lt"/>
              </a:defRPr>
            </a:lvl7pPr>
            <a:lvl8pPr marL="3352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 "/>
              <a:defRPr sz="2000">
                <a:solidFill>
                  <a:srgbClr val="4D4D4D"/>
                </a:solidFill>
                <a:latin typeface="+mn-lt"/>
              </a:defRPr>
            </a:lvl8pPr>
            <a:lvl9pPr marL="3810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 "/>
              <a:defRPr sz="2000">
                <a:solidFill>
                  <a:srgbClr val="4D4D4D"/>
                </a:solidFill>
                <a:latin typeface="+mn-lt"/>
              </a:defRPr>
            </a:lvl9pPr>
          </a:lstStyle>
          <a:p>
            <a:r>
              <a:rPr lang="en-US" b="0" kern="0" dirty="0"/>
              <a:t>At arrival times</a:t>
            </a:r>
          </a:p>
          <a:p>
            <a:pPr lvl="1"/>
            <a:r>
              <a:rPr lang="en-US" b="0" kern="0" dirty="0"/>
              <a:t>PASTA </a:t>
            </a:r>
            <a:r>
              <a:rPr lang="en-US" b="0" kern="0" dirty="0" err="1"/>
              <a:t>propery</a:t>
            </a:r>
            <a:r>
              <a:rPr lang="en-US" b="0" kern="0" dirty="0"/>
              <a:t> not valid </a:t>
            </a:r>
          </a:p>
          <a:p>
            <a:pPr lvl="1"/>
            <a:r>
              <a:rPr lang="en-US" b="0" kern="0" dirty="0"/>
              <a:t>state-dependent arrival rates</a:t>
            </a:r>
          </a:p>
          <a:p>
            <a:pPr lvl="1"/>
            <a:endParaRPr lang="en-US" b="0" kern="0" dirty="0"/>
          </a:p>
          <a:p>
            <a:endParaRPr lang="en-US" b="0" kern="0" dirty="0"/>
          </a:p>
          <a:p>
            <a:r>
              <a:rPr lang="en-US" b="0" kern="0" dirty="0"/>
              <a:t>Blocking probability </a:t>
            </a:r>
          </a:p>
          <a:p>
            <a:pPr lvl="1"/>
            <a:r>
              <a:rPr lang="en-US" b="0" kern="0" dirty="0"/>
              <a:t>at arrival time</a:t>
            </a:r>
          </a:p>
          <a:p>
            <a:endParaRPr lang="en-US" b="0" kern="0" dirty="0"/>
          </a:p>
          <a:p>
            <a:endParaRPr lang="en-US" b="0" kern="0" dirty="0"/>
          </a:p>
          <a:p>
            <a:endParaRPr lang="en-US" b="0" kern="0" dirty="0"/>
          </a:p>
          <a:p>
            <a:endParaRPr lang="en-US" b="0" kern="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3" name="Freihand 12">
                <a:extLst>
                  <a:ext uri="{FF2B5EF4-FFF2-40B4-BE49-F238E27FC236}">
                    <a16:creationId xmlns:a16="http://schemas.microsoft.com/office/drawing/2014/main" id="{C75A90F9-A458-46FA-B1FB-7C7DD020F22B}"/>
                  </a:ext>
                </a:extLst>
              </p14:cNvPr>
              <p14:cNvContentPartPr/>
              <p14:nvPr/>
            </p14:nvContentPartPr>
            <p14:xfrm>
              <a:off x="838345" y="3733800"/>
              <a:ext cx="3588120" cy="1257840"/>
            </p14:xfrm>
          </p:contentPart>
        </mc:Choice>
        <mc:Fallback xmlns="">
          <p:pic>
            <p:nvPicPr>
              <p:cNvPr id="13" name="Freihand 12">
                <a:extLst>
                  <a:ext uri="{FF2B5EF4-FFF2-40B4-BE49-F238E27FC236}">
                    <a16:creationId xmlns:a16="http://schemas.microsoft.com/office/drawing/2014/main" id="{C75A90F9-A458-46FA-B1FB-7C7DD020F22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28985" y="3724440"/>
                <a:ext cx="3606840" cy="127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5" name="Freihand 14">
                <a:extLst>
                  <a:ext uri="{FF2B5EF4-FFF2-40B4-BE49-F238E27FC236}">
                    <a16:creationId xmlns:a16="http://schemas.microsoft.com/office/drawing/2014/main" id="{1F0557CA-9995-4CE9-8037-41FC7ADEB943}"/>
                  </a:ext>
                </a:extLst>
              </p14:cNvPr>
              <p14:cNvContentPartPr/>
              <p14:nvPr/>
            </p14:nvContentPartPr>
            <p14:xfrm>
              <a:off x="6553345" y="3657600"/>
              <a:ext cx="3588120" cy="1257840"/>
            </p14:xfrm>
          </p:contentPart>
        </mc:Choice>
        <mc:Fallback xmlns="">
          <p:pic>
            <p:nvPicPr>
              <p:cNvPr id="15" name="Freihand 14">
                <a:extLst>
                  <a:ext uri="{FF2B5EF4-FFF2-40B4-BE49-F238E27FC236}">
                    <a16:creationId xmlns:a16="http://schemas.microsoft.com/office/drawing/2014/main" id="{1F0557CA-9995-4CE9-8037-41FC7ADEB94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543985" y="3648240"/>
                <a:ext cx="3606840" cy="1276560"/>
              </a:xfrm>
              <a:prstGeom prst="rect">
                <a:avLst/>
              </a:prstGeom>
            </p:spPr>
          </p:pic>
        </mc:Fallback>
      </mc:AlternateContent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27342A26-662C-4762-A4B8-EF9B3BCD600B}"/>
              </a:ext>
            </a:extLst>
          </p:cNvPr>
          <p:cNvCxnSpPr/>
          <p:nvPr/>
        </p:nvCxnSpPr>
        <p:spPr bwMode="auto">
          <a:xfrm>
            <a:off x="2514600" y="3779874"/>
            <a:ext cx="0" cy="1546380"/>
          </a:xfrm>
          <a:prstGeom prst="line">
            <a:avLst/>
          </a:prstGeom>
          <a:ln w="28575">
            <a:solidFill>
              <a:srgbClr val="FF0000"/>
            </a:solidFill>
            <a:prstDash val="dash"/>
            <a:headEnd type="none" w="sm" len="sm"/>
            <a:tailEnd type="none" w="sm" len="sm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BDE3228D-ADDB-4FCE-BC96-A69A22793142}"/>
                  </a:ext>
                </a:extLst>
              </p:cNvPr>
              <p:cNvSpPr txBox="1"/>
              <p:nvPr/>
            </p:nvSpPr>
            <p:spPr>
              <a:xfrm>
                <a:off x="2442577" y="5351831"/>
                <a:ext cx="47102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en-US" sz="2000" b="0" dirty="0">
                  <a:latin typeface="+mn-lt"/>
                </a:endParaRPr>
              </a:p>
            </p:txBody>
          </p:sp>
        </mc:Choice>
        <mc:Fallback xmlns=""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BDE3228D-ADDB-4FCE-BC96-A69A227931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2577" y="5351831"/>
                <a:ext cx="471026" cy="4001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A3E7E603-EFA2-444D-BCFB-0E5658FE6A75}"/>
                  </a:ext>
                </a:extLst>
              </p:cNvPr>
              <p:cNvSpPr txBox="1"/>
              <p:nvPr/>
            </p:nvSpPr>
            <p:spPr>
              <a:xfrm>
                <a:off x="2500920" y="3564141"/>
                <a:ext cx="158902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de-DE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de-DE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20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de-DE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sz="20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de-DE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b="0" dirty="0">
                  <a:latin typeface="+mn-lt"/>
                </a:endParaRPr>
              </a:p>
            </p:txBody>
          </p:sp>
        </mc:Choice>
        <mc:Fallback xmlns=""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A3E7E603-EFA2-444D-BCFB-0E5658FE6A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0920" y="3564141"/>
                <a:ext cx="1589025" cy="400110"/>
              </a:xfrm>
              <a:prstGeom prst="rect">
                <a:avLst/>
              </a:prstGeom>
              <a:blipFill>
                <a:blip r:embed="rId9"/>
                <a:stretch>
                  <a:fillRect b="-18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B826B8CA-58E2-4940-A9B7-0F542E69FD3B}"/>
              </a:ext>
            </a:extLst>
          </p:cNvPr>
          <p:cNvCxnSpPr/>
          <p:nvPr/>
        </p:nvCxnSpPr>
        <p:spPr bwMode="auto">
          <a:xfrm>
            <a:off x="8910247" y="3779874"/>
            <a:ext cx="0" cy="1546380"/>
          </a:xfrm>
          <a:prstGeom prst="line">
            <a:avLst/>
          </a:prstGeom>
          <a:ln w="28575">
            <a:solidFill>
              <a:srgbClr val="FF0000"/>
            </a:solidFill>
            <a:prstDash val="dash"/>
            <a:headEnd type="none" w="sm" len="sm"/>
            <a:tailEnd type="none" w="sm" len="sm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feld 23">
                <a:extLst>
                  <a:ext uri="{FF2B5EF4-FFF2-40B4-BE49-F238E27FC236}">
                    <a16:creationId xmlns:a16="http://schemas.microsoft.com/office/drawing/2014/main" id="{D4DCACB4-7D06-4CE0-AFCD-660075FCD508}"/>
                  </a:ext>
                </a:extLst>
              </p:cNvPr>
              <p:cNvSpPr txBox="1"/>
              <p:nvPr/>
            </p:nvSpPr>
            <p:spPr>
              <a:xfrm>
                <a:off x="8838224" y="5351831"/>
                <a:ext cx="47551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</m:oMath>
                  </m:oMathPara>
                </a14:m>
                <a:endParaRPr lang="en-US" sz="2000" b="0" dirty="0">
                  <a:latin typeface="+mn-lt"/>
                </a:endParaRPr>
              </a:p>
            </p:txBody>
          </p:sp>
        </mc:Choice>
        <mc:Fallback xmlns="">
          <p:sp>
            <p:nvSpPr>
              <p:cNvPr id="24" name="Textfeld 23">
                <a:extLst>
                  <a:ext uri="{FF2B5EF4-FFF2-40B4-BE49-F238E27FC236}">
                    <a16:creationId xmlns:a16="http://schemas.microsoft.com/office/drawing/2014/main" id="{D4DCACB4-7D06-4CE0-AFCD-660075FCD5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8224" y="5351831"/>
                <a:ext cx="475515" cy="400110"/>
              </a:xfrm>
              <a:prstGeom prst="rect">
                <a:avLst/>
              </a:prstGeom>
              <a:blipFill>
                <a:blip r:embed="rId10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622A92FD-EAC1-4164-AAD6-CC287AF597E1}"/>
                  </a:ext>
                </a:extLst>
              </p:cNvPr>
              <p:cNvSpPr txBox="1"/>
              <p:nvPr/>
            </p:nvSpPr>
            <p:spPr>
              <a:xfrm>
                <a:off x="8896567" y="3564141"/>
                <a:ext cx="159518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d>
                        <m:dPr>
                          <m:ctrlPr>
                            <a:rPr lang="de-DE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de-DE" sz="2000" b="0" i="1" smtClean="0">
                          <a:latin typeface="Cambria Math" panose="02040503050406030204" pitchFamily="18" charset="0"/>
                        </a:rPr>
                        <m:t>≠</m:t>
                      </m:r>
                      <m:r>
                        <a:rPr lang="de-DE" sz="20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de-DE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sz="20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de-DE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b="0" dirty="0">
                  <a:latin typeface="+mn-lt"/>
                </a:endParaRPr>
              </a:p>
            </p:txBody>
          </p:sp>
        </mc:Choice>
        <mc:Fallback xmlns=""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622A92FD-EAC1-4164-AAD6-CC287AF597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6567" y="3564141"/>
                <a:ext cx="1595180" cy="400110"/>
              </a:xfrm>
              <a:prstGeom prst="rect">
                <a:avLst/>
              </a:prstGeom>
              <a:blipFill>
                <a:blip r:embed="rId11"/>
                <a:stretch>
                  <a:fillRect b="-18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08119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B3859334-46AC-443E-9FEE-5E2E01516DFF}"/>
              </a:ext>
            </a:extLst>
          </p:cNvPr>
          <p:cNvSpPr/>
          <p:nvPr/>
        </p:nvSpPr>
        <p:spPr bwMode="auto">
          <a:xfrm>
            <a:off x="304800" y="830766"/>
            <a:ext cx="11582400" cy="9144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2000" b="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1A71D8C-A44F-4175-8270-003766AE2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Arrival Theorem: Random Observer Property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511814EF-7172-4C66-BC9C-E1EB009A6D6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noProof="0" dirty="0"/>
                  <a:t>An arriving customer observes the system as if in steady state </a:t>
                </a:r>
                <a:br>
                  <a:rPr lang="en-US" noProof="0" dirty="0"/>
                </a:br>
                <a:r>
                  <a:rPr lang="en-US" noProof="0" dirty="0"/>
                  <a:t>at an arbitrary instant for the system without that customer.</a:t>
                </a:r>
              </a:p>
              <a:p>
                <a:endParaRPr lang="en-US" noProof="0" dirty="0"/>
              </a:p>
              <a:p>
                <a:r>
                  <a:rPr lang="en-US" b="1" noProof="0" dirty="0">
                    <a:solidFill>
                      <a:schemeClr val="accent5"/>
                    </a:solidFill>
                  </a:rPr>
                  <a:t>Finite number </a:t>
                </a:r>
                <a:r>
                  <a:rPr lang="en-US" noProof="0" dirty="0"/>
                  <a:t>of </a:t>
                </a:r>
                <a14:m>
                  <m:oMath xmlns:m="http://schemas.openxmlformats.org/officeDocument/2006/math">
                    <m:r>
                      <a:rPr lang="en-US" i="1" noProof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noProof="0" dirty="0"/>
                  <a:t> customers</a:t>
                </a:r>
              </a:p>
              <a:p>
                <a:pPr lvl="1"/>
                <a:r>
                  <a:rPr lang="en-US" noProof="0" dirty="0"/>
                  <a:t>state probabilities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noProof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 noProof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noProof="0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  <m:sup>
                        <m:r>
                          <a:rPr lang="en-US" i="1" noProof="0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bSup>
                    <m:r>
                      <a:rPr lang="en-US" i="1" noProof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noProof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 noProof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noProof="0" dirty="0"/>
                  <a:t> seen by arriving customer entering a state </a:t>
                </a:r>
                <a14:m>
                  <m:oMath xmlns:m="http://schemas.openxmlformats.org/officeDocument/2006/math">
                    <m:r>
                      <a:rPr lang="en-US" i="1" noProof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noProof="0" dirty="0"/>
                  <a:t> are the same as </a:t>
                </a:r>
              </a:p>
              <a:p>
                <a:pPr lvl="1"/>
                <a:r>
                  <a:rPr lang="en-US" noProof="0" dirty="0"/>
                  <a:t>arbitrary-time probabilities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noProof="0" dirty="0"/>
                  <a:t>in a system with </a:t>
                </a:r>
                <a14:m>
                  <m:oMath xmlns:m="http://schemas.openxmlformats.org/officeDocument/2006/math">
                    <m:r>
                      <a:rPr lang="en-US" i="1" noProof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 noProof="0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noProof="0" dirty="0"/>
                  <a:t> customers</a:t>
                </a:r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noProof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 noProof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noProof="0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  <m:sup>
                        <m:r>
                          <a:rPr lang="en-US" i="1" noProof="0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bSup>
                    <m:r>
                      <a:rPr lang="en-US" i="1" noProof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noProof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 noProof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noProof="0" dirty="0"/>
                  <a:t>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noProof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noProof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i="1" noProof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i="1" noProof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i="1" noProof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noProof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 noProof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noProof="0" dirty="0"/>
              </a:p>
              <a:p>
                <a:endParaRPr lang="en-US" noProof="0" dirty="0"/>
              </a:p>
              <a:p>
                <a:r>
                  <a:rPr lang="en-US" noProof="0" dirty="0"/>
                  <a:t>For </a:t>
                </a:r>
                <a:r>
                  <a:rPr lang="en-US" b="1" noProof="0" dirty="0">
                    <a:solidFill>
                      <a:schemeClr val="accent5"/>
                    </a:solidFill>
                  </a:rPr>
                  <a:t>Poisson processes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=∞</m:t>
                    </m:r>
                  </m:oMath>
                </a14:m>
                <a:r>
                  <a:rPr lang="en-US" noProof="0" dirty="0"/>
                  <a:t> sources</a:t>
                </a:r>
              </a:p>
              <a:p>
                <a:pPr lvl="1"/>
                <a:r>
                  <a:rPr lang="en-US" b="0" noProof="0" dirty="0"/>
                  <a:t>Then: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noProof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 noProof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noProof="0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  <m:sup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</m:sSubSup>
                    <m:r>
                      <a:rPr lang="en-US" i="1" noProof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noProof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 noProof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noProof="0" dirty="0"/>
                  <a:t>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noProof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noProof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i="1" noProof="0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</m:sSup>
                    <m:r>
                      <a:rPr lang="en-US" i="1" noProof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noProof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 noProof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noProof="0" dirty="0"/>
                  <a:t> </a:t>
                </a:r>
              </a:p>
              <a:p>
                <a:pPr lvl="1"/>
                <a:r>
                  <a:rPr lang="en-US" noProof="0" dirty="0"/>
                  <a:t>PASTA property: state as seen by an outside random observer is the same as the probability of the state seen by an arriving customer</a:t>
                </a:r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511814EF-7172-4C66-BC9C-E1EB009A6D6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29" t="-4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8BA9F29-12E9-45EC-B41C-4FC048D9CD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7898DBB-BEBA-4F7C-8C7E-CE9415826AF9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7541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8FB2B7C3-7D0A-4D2D-A4C8-FBF0F3506FC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408779" y="3048000"/>
            <a:ext cx="6768353" cy="3810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328519A-FAE2-41B4-B8C3-0FF0CB376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Blocking Probability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F818898-0969-4229-9296-0C814CC6F0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914400"/>
            <a:ext cx="5715000" cy="5105400"/>
          </a:xfrm>
        </p:spPr>
        <p:txBody>
          <a:bodyPr/>
          <a:lstStyle/>
          <a:p>
            <a:r>
              <a:rPr lang="en-US" noProof="0" dirty="0"/>
              <a:t>State probability at arbitrary time</a:t>
            </a:r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r>
              <a:rPr lang="en-US" noProof="0" dirty="0"/>
              <a:t>State probability at arrival time</a:t>
            </a:r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endParaRPr lang="en-US" b="0" kern="0" noProof="0" dirty="0"/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2B987F4-DD11-4465-A800-333AEF99D5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7898DBB-BEBA-4F7C-8C7E-CE9415826AF9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29ECA676-BFB6-48E7-85CC-598C5140F44D}"/>
              </a:ext>
            </a:extLst>
          </p:cNvPr>
          <p:cNvSpPr txBox="1">
            <a:spLocks/>
          </p:cNvSpPr>
          <p:nvPr/>
        </p:nvSpPr>
        <p:spPr>
          <a:xfrm>
            <a:off x="6096000" y="3124200"/>
            <a:ext cx="5715000" cy="2895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5"/>
              </a:buClr>
              <a:buSzPct val="80000"/>
              <a:buFont typeface="Wingdings 3" pitchFamily="18" charset="2"/>
              <a:buChar char="u"/>
              <a:defRPr lang="en-GB" sz="2000">
                <a:solidFill>
                  <a:srgbClr val="4D4D4D"/>
                </a:solidFill>
                <a:latin typeface="Segoe UI" pitchFamily="34" charset="0"/>
                <a:ea typeface="+mn-ea"/>
                <a:cs typeface="Segoe UI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5"/>
              </a:buClr>
              <a:buSzPct val="100000"/>
              <a:buFont typeface="Wingdings" pitchFamily="2" charset="2"/>
              <a:buChar char="§"/>
              <a:defRPr lang="en-GB" sz="2000">
                <a:solidFill>
                  <a:srgbClr val="4D4D4D"/>
                </a:solidFill>
                <a:latin typeface="Segoe UI" pitchFamily="34" charset="0"/>
                <a:cs typeface="Segoe UI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5"/>
              </a:buClr>
              <a:buChar char="–"/>
              <a:defRPr lang="en-GB" sz="2000">
                <a:solidFill>
                  <a:srgbClr val="4D4D4D"/>
                </a:solidFill>
                <a:latin typeface="Segoe UI" pitchFamily="34" charset="0"/>
                <a:cs typeface="Segoe UI" pitchFamily="34" charset="0"/>
              </a:defRPr>
            </a:lvl3pPr>
            <a:lvl4pPr marL="15621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5"/>
              </a:buClr>
              <a:buChar char="•"/>
              <a:defRPr lang="en-GB" sz="2000">
                <a:solidFill>
                  <a:srgbClr val="4D4D4D"/>
                </a:solidFill>
                <a:latin typeface="Segoe UI" pitchFamily="34" charset="0"/>
                <a:cs typeface="Segoe UI" pitchFamily="34" charset="0"/>
              </a:defRPr>
            </a:lvl4pPr>
            <a:lvl5pPr marL="1981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5"/>
              </a:buClr>
              <a:buChar char=" "/>
              <a:defRPr lang="en-GB" sz="2000">
                <a:solidFill>
                  <a:srgbClr val="4D4D4D"/>
                </a:solidFill>
                <a:latin typeface="Segoe UI" pitchFamily="34" charset="0"/>
                <a:cs typeface="Segoe UI" pitchFamily="34" charset="0"/>
              </a:defRPr>
            </a:lvl5pPr>
            <a:lvl6pPr marL="2438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 "/>
              <a:defRPr sz="2000">
                <a:solidFill>
                  <a:srgbClr val="4D4D4D"/>
                </a:solidFill>
                <a:latin typeface="+mn-lt"/>
              </a:defRPr>
            </a:lvl6pPr>
            <a:lvl7pPr marL="2895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 "/>
              <a:defRPr sz="2000">
                <a:solidFill>
                  <a:srgbClr val="4D4D4D"/>
                </a:solidFill>
                <a:latin typeface="+mn-lt"/>
              </a:defRPr>
            </a:lvl7pPr>
            <a:lvl8pPr marL="3352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 "/>
              <a:defRPr sz="2000">
                <a:solidFill>
                  <a:srgbClr val="4D4D4D"/>
                </a:solidFill>
                <a:latin typeface="+mn-lt"/>
              </a:defRPr>
            </a:lvl8pPr>
            <a:lvl9pPr marL="3810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 "/>
              <a:defRPr sz="2000">
                <a:solidFill>
                  <a:srgbClr val="4D4D4D"/>
                </a:solidFill>
                <a:latin typeface="+mn-lt"/>
              </a:defRPr>
            </a:lvl9pPr>
          </a:lstStyle>
          <a:p>
            <a:endParaRPr lang="en-US" b="0" kern="0" dirty="0"/>
          </a:p>
          <a:p>
            <a:endParaRPr lang="en-US" b="0" kern="0" dirty="0"/>
          </a:p>
        </p:txBody>
      </p:sp>
      <p:graphicFrame>
        <p:nvGraphicFramePr>
          <p:cNvPr id="16" name="Object 8">
            <a:extLst>
              <a:ext uri="{FF2B5EF4-FFF2-40B4-BE49-F238E27FC236}">
                <a16:creationId xmlns:a16="http://schemas.microsoft.com/office/drawing/2014/main" id="{B25BCBDE-01B6-4D9B-99C0-E71D35E5A71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03680868"/>
              </p:ext>
            </p:extLst>
          </p:nvPr>
        </p:nvGraphicFramePr>
        <p:xfrm>
          <a:off x="790575" y="1279525"/>
          <a:ext cx="1990725" cy="1311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86" name="Equation" r:id="rId5" imgW="1167893" imgH="774364" progId="">
                  <p:embed/>
                </p:oleObj>
              </mc:Choice>
              <mc:Fallback>
                <p:oleObj name="Equation" r:id="rId5" imgW="1167893" imgH="774364" progId="">
                  <p:embed/>
                  <p:pic>
                    <p:nvPicPr>
                      <p:cNvPr id="13314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0575" y="1279525"/>
                        <a:ext cx="1990725" cy="1311275"/>
                      </a:xfrm>
                      <a:prstGeom prst="rect">
                        <a:avLst/>
                      </a:prstGeom>
                      <a:solidFill>
                        <a:srgbClr val="FFFFCC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9">
            <a:extLst>
              <a:ext uri="{FF2B5EF4-FFF2-40B4-BE49-F238E27FC236}">
                <a16:creationId xmlns:a16="http://schemas.microsoft.com/office/drawing/2014/main" id="{8ADE49DD-3D15-423E-8BF7-D87CEBF64D1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83643885"/>
              </p:ext>
            </p:extLst>
          </p:nvPr>
        </p:nvGraphicFramePr>
        <p:xfrm>
          <a:off x="820312" y="3717925"/>
          <a:ext cx="2482850" cy="1311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87" name="Equation" r:id="rId7" imgW="1459866" imgH="774364" progId="">
                  <p:embed/>
                </p:oleObj>
              </mc:Choice>
              <mc:Fallback>
                <p:oleObj name="Equation" r:id="rId7" imgW="1459866" imgH="774364" progId="">
                  <p:embed/>
                  <p:pic>
                    <p:nvPicPr>
                      <p:cNvPr id="13315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0312" y="3717925"/>
                        <a:ext cx="2482850" cy="1311275"/>
                      </a:xfrm>
                      <a:prstGeom prst="rect">
                        <a:avLst/>
                      </a:prstGeom>
                      <a:solidFill>
                        <a:srgbClr val="FFFFCC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kt 4">
            <a:extLst>
              <a:ext uri="{FF2B5EF4-FFF2-40B4-BE49-F238E27FC236}">
                <a16:creationId xmlns:a16="http://schemas.microsoft.com/office/drawing/2014/main" id="{2439F0E9-35C6-46EA-96AC-DD573E604CD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19791322"/>
              </p:ext>
            </p:extLst>
          </p:nvPr>
        </p:nvGraphicFramePr>
        <p:xfrm>
          <a:off x="5972175" y="1295400"/>
          <a:ext cx="3124200" cy="1312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88" name="Equation" r:id="rId9" imgW="3124433" imgH="1312279" progId="Equation.DSMT4">
                  <p:embed/>
                </p:oleObj>
              </mc:Choice>
              <mc:Fallback>
                <p:oleObj name="Equation" r:id="rId9" imgW="3124433" imgH="1312279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972175" y="1295400"/>
                        <a:ext cx="3124200" cy="13128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Inhaltsplatzhalter 2">
            <a:extLst>
              <a:ext uri="{FF2B5EF4-FFF2-40B4-BE49-F238E27FC236}">
                <a16:creationId xmlns:a16="http://schemas.microsoft.com/office/drawing/2014/main" id="{C6F5787A-2BA0-4B9D-AA0A-47A6B10BC0C5}"/>
              </a:ext>
            </a:extLst>
          </p:cNvPr>
          <p:cNvSpPr txBox="1">
            <a:spLocks/>
          </p:cNvSpPr>
          <p:nvPr/>
        </p:nvSpPr>
        <p:spPr>
          <a:xfrm>
            <a:off x="5562600" y="904526"/>
            <a:ext cx="5715000" cy="21990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5"/>
              </a:buClr>
              <a:buSzPct val="80000"/>
              <a:buFont typeface="Wingdings 3" pitchFamily="18" charset="2"/>
              <a:buChar char="u"/>
              <a:defRPr lang="en-GB" sz="2000">
                <a:solidFill>
                  <a:srgbClr val="4D4D4D"/>
                </a:solidFill>
                <a:latin typeface="Segoe UI" pitchFamily="34" charset="0"/>
                <a:ea typeface="+mn-ea"/>
                <a:cs typeface="Segoe UI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5"/>
              </a:buClr>
              <a:buSzPct val="100000"/>
              <a:buFont typeface="Wingdings" pitchFamily="2" charset="2"/>
              <a:buChar char="§"/>
              <a:defRPr lang="en-GB" sz="2000">
                <a:solidFill>
                  <a:srgbClr val="4D4D4D"/>
                </a:solidFill>
                <a:latin typeface="Segoe UI" pitchFamily="34" charset="0"/>
                <a:cs typeface="Segoe UI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5"/>
              </a:buClr>
              <a:buChar char="–"/>
              <a:defRPr lang="en-GB" sz="2000">
                <a:solidFill>
                  <a:srgbClr val="4D4D4D"/>
                </a:solidFill>
                <a:latin typeface="Segoe UI" pitchFamily="34" charset="0"/>
                <a:cs typeface="Segoe UI" pitchFamily="34" charset="0"/>
              </a:defRPr>
            </a:lvl3pPr>
            <a:lvl4pPr marL="15621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5"/>
              </a:buClr>
              <a:buChar char="•"/>
              <a:defRPr lang="en-GB" sz="2000">
                <a:solidFill>
                  <a:srgbClr val="4D4D4D"/>
                </a:solidFill>
                <a:latin typeface="Segoe UI" pitchFamily="34" charset="0"/>
                <a:cs typeface="Segoe UI" pitchFamily="34" charset="0"/>
              </a:defRPr>
            </a:lvl4pPr>
            <a:lvl5pPr marL="1981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5"/>
              </a:buClr>
              <a:buChar char=" "/>
              <a:defRPr lang="en-GB" sz="2000">
                <a:solidFill>
                  <a:srgbClr val="4D4D4D"/>
                </a:solidFill>
                <a:latin typeface="Segoe UI" pitchFamily="34" charset="0"/>
                <a:cs typeface="Segoe UI" pitchFamily="34" charset="0"/>
              </a:defRPr>
            </a:lvl5pPr>
            <a:lvl6pPr marL="2438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 "/>
              <a:defRPr sz="2000">
                <a:solidFill>
                  <a:srgbClr val="4D4D4D"/>
                </a:solidFill>
                <a:latin typeface="+mn-lt"/>
              </a:defRPr>
            </a:lvl6pPr>
            <a:lvl7pPr marL="2895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 "/>
              <a:defRPr sz="2000">
                <a:solidFill>
                  <a:srgbClr val="4D4D4D"/>
                </a:solidFill>
                <a:latin typeface="+mn-lt"/>
              </a:defRPr>
            </a:lvl7pPr>
            <a:lvl8pPr marL="3352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 "/>
              <a:defRPr sz="2000">
                <a:solidFill>
                  <a:srgbClr val="4D4D4D"/>
                </a:solidFill>
                <a:latin typeface="+mn-lt"/>
              </a:defRPr>
            </a:lvl8pPr>
            <a:lvl9pPr marL="3810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 "/>
              <a:defRPr sz="2000">
                <a:solidFill>
                  <a:srgbClr val="4D4D4D"/>
                </a:solidFill>
                <a:latin typeface="+mn-lt"/>
              </a:defRPr>
            </a:lvl9pPr>
          </a:lstStyle>
          <a:p>
            <a:r>
              <a:rPr lang="en-US" b="0" kern="0" dirty="0"/>
              <a:t>Blocking probability: </a:t>
            </a:r>
            <a:r>
              <a:rPr lang="en-US" b="1" kern="0" dirty="0" err="1">
                <a:solidFill>
                  <a:schemeClr val="accent5"/>
                </a:solidFill>
              </a:rPr>
              <a:t>Engset</a:t>
            </a:r>
            <a:r>
              <a:rPr lang="en-US" b="1" kern="0" dirty="0">
                <a:solidFill>
                  <a:schemeClr val="accent5"/>
                </a:solidFill>
              </a:rPr>
              <a:t> formula</a:t>
            </a:r>
          </a:p>
          <a:p>
            <a:endParaRPr lang="en-US" b="0" kern="0" dirty="0"/>
          </a:p>
          <a:p>
            <a:endParaRPr lang="en-US" b="0" kern="0" dirty="0"/>
          </a:p>
          <a:p>
            <a:endParaRPr lang="en-US" b="0" kern="0" dirty="0"/>
          </a:p>
        </p:txBody>
      </p:sp>
    </p:spTree>
    <p:extLst>
      <p:ext uri="{BB962C8B-B14F-4D97-AF65-F5344CB8AC3E}">
        <p14:creationId xmlns:p14="http://schemas.microsoft.com/office/powerpoint/2010/main" val="24688877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5">
            <a:extLst>
              <a:ext uri="{FF2B5EF4-FFF2-40B4-BE49-F238E27FC236}">
                <a16:creationId xmlns:a16="http://schemas.microsoft.com/office/drawing/2014/main" id="{AED9468A-6233-4155-B9DD-676A09CB4E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with finite number of sources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C64EEA9A-EBBF-401C-8428-43FBC81DBDC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898DBB-BEBA-4F7C-8C7E-CE9415826AF9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169025D7-72FA-48B9-8A25-7C6D4D362B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Example: Mobile Cell</a:t>
            </a:r>
          </a:p>
        </p:txBody>
      </p:sp>
    </p:spTree>
    <p:extLst>
      <p:ext uri="{BB962C8B-B14F-4D97-AF65-F5344CB8AC3E}">
        <p14:creationId xmlns:p14="http://schemas.microsoft.com/office/powerpoint/2010/main" val="35491624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Example: Mobile Cell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7FB8018D-8FF7-42AD-B4DA-8DAE2E1956D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459619" y="914399"/>
                <a:ext cx="4312361" cy="5457031"/>
              </a:xfrm>
            </p:spPr>
            <p:txBody>
              <a:bodyPr>
                <a:normAutofit/>
              </a:bodyPr>
              <a:lstStyle/>
              <a:p>
                <a:r>
                  <a:rPr lang="en-US" noProof="0" dirty="0"/>
                  <a:t>In a single cell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noProof="0" dirty="0"/>
                  <a:t> users </a:t>
                </a:r>
              </a:p>
              <a:p>
                <a:pPr lvl="1"/>
                <a:r>
                  <a:rPr lang="en-US" noProof="0" dirty="0"/>
                  <a:t>rate </a:t>
                </a:r>
                <a14:m>
                  <m:oMath xmlns:m="http://schemas.openxmlformats.org/officeDocument/2006/math"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noProof="0" dirty="0"/>
                  <a:t> of a user</a:t>
                </a:r>
              </a:p>
              <a:p>
                <a:pPr lvl="1"/>
                <a:r>
                  <a:rPr lang="en-US" noProof="0" dirty="0"/>
                  <a:t>offered load of idle user</a:t>
                </a:r>
                <a:br>
                  <a:rPr lang="en-US" noProof="0" dirty="0"/>
                </a:br>
                <a:r>
                  <a:rPr lang="en-US" noProof="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noProof="0" dirty="0"/>
                  <a:t> </a:t>
                </a:r>
              </a:p>
              <a:p>
                <a:pPr lvl="1"/>
                <a:r>
                  <a:rPr lang="en-US" noProof="0" dirty="0"/>
                  <a:t>mean call duration </a:t>
                </a:r>
                <a14:m>
                  <m:oMath xmlns:m="http://schemas.openxmlformats.org/officeDocument/2006/math">
                    <m:r>
                      <a:rPr lang="en-US" i="1" noProof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i="1" noProof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 noProof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i="1" noProof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noProof="0" dirty="0"/>
              </a:p>
              <a:p>
                <a:r>
                  <a:rPr lang="en-US" noProof="0" dirty="0"/>
                  <a:t>Number of channels: </a:t>
                </a:r>
                <a14:m>
                  <m:oMath xmlns:m="http://schemas.openxmlformats.org/officeDocument/2006/math">
                    <m:r>
                      <a:rPr lang="en-US" i="1" noProof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noProof="0" dirty="0"/>
                  <a:t> </a:t>
                </a:r>
              </a:p>
              <a:p>
                <a:r>
                  <a:rPr lang="en-US" noProof="0" dirty="0"/>
                  <a:t>If all channels are used, an incoming call is rejected.</a:t>
                </a:r>
              </a:p>
              <a:p>
                <a:endParaRPr lang="en-US" noProof="0" dirty="0"/>
              </a:p>
              <a:p>
                <a:r>
                  <a:rPr lang="en-US" noProof="0" dirty="0" err="1"/>
                  <a:t>Engset</a:t>
                </a:r>
                <a:r>
                  <a:rPr lang="en-US" noProof="0" dirty="0"/>
                  <a:t> formula can be applied</a:t>
                </a:r>
              </a:p>
              <a:p>
                <a:r>
                  <a:rPr lang="en-US" noProof="0" dirty="0"/>
                  <a:t>For </a:t>
                </a:r>
                <a14:m>
                  <m:oMath xmlns:m="http://schemas.openxmlformats.org/officeDocument/2006/math"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en-US" noProof="0" dirty="0"/>
                  <a:t>: Poisson process with rate </a:t>
                </a:r>
                <a14:m>
                  <m:oMath xmlns:m="http://schemas.openxmlformats.org/officeDocument/2006/math"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⋅</m:t>
                    </m:r>
                    <m:r>
                      <m:rPr>
                        <m:sty m:val="p"/>
                      </m:rPr>
                      <a:rPr lang="en-US" b="0" i="1" noProof="0" smtClean="0">
                        <a:latin typeface="Cambria Math" panose="02040503050406030204" pitchFamily="18" charset="0"/>
                      </a:rPr>
                      <m:t>m</m:t>
                    </m:r>
                  </m:oMath>
                </a14:m>
                <a:endParaRPr lang="en-US" noProof="0" dirty="0"/>
              </a:p>
              <a:p>
                <a:endParaRPr lang="en-US" noProof="0" dirty="0"/>
              </a:p>
              <a:p>
                <a:endParaRPr lang="en-US" noProof="0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7FB8018D-8FF7-42AD-B4DA-8DAE2E1956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59619" y="914399"/>
                <a:ext cx="4312361" cy="5457031"/>
              </a:xfrm>
              <a:blipFill>
                <a:blip r:embed="rId16"/>
                <a:stretch>
                  <a:fillRect l="-707" t="-447" r="-5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Sechseck 30">
            <a:extLst>
              <a:ext uri="{FF2B5EF4-FFF2-40B4-BE49-F238E27FC236}">
                <a16:creationId xmlns:a16="http://schemas.microsoft.com/office/drawing/2014/main" id="{649B6B90-F7FB-4E8F-BEE8-7750DB5C7F59}"/>
              </a:ext>
            </a:extLst>
          </p:cNvPr>
          <p:cNvSpPr/>
          <p:nvPr/>
        </p:nvSpPr>
        <p:spPr>
          <a:xfrm>
            <a:off x="1736411" y="2143979"/>
            <a:ext cx="2537454" cy="2047022"/>
          </a:xfrm>
          <a:prstGeom prst="hexagon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1800" b="0">
              <a:solidFill>
                <a:srgbClr val="4D4D4D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32" name="Freeform 22">
            <a:extLst>
              <a:ext uri="{FF2B5EF4-FFF2-40B4-BE49-F238E27FC236}">
                <a16:creationId xmlns:a16="http://schemas.microsoft.com/office/drawing/2014/main" id="{0FB2EEBE-DD33-45EC-99D0-E18C671F475A}"/>
              </a:ext>
            </a:extLst>
          </p:cNvPr>
          <p:cNvSpPr>
            <a:spLocks noChangeAspect="1" noEditPoints="1"/>
          </p:cNvSpPr>
          <p:nvPr>
            <p:custDataLst>
              <p:tags r:id="rId2"/>
            </p:custDataLst>
          </p:nvPr>
        </p:nvSpPr>
        <p:spPr bwMode="auto">
          <a:xfrm>
            <a:off x="3226351" y="2545614"/>
            <a:ext cx="200302" cy="300784"/>
          </a:xfrm>
          <a:custGeom>
            <a:avLst/>
            <a:gdLst>
              <a:gd name="T0" fmla="*/ 118 w 128"/>
              <a:gd name="T1" fmla="*/ 0 h 192"/>
              <a:gd name="T2" fmla="*/ 10 w 128"/>
              <a:gd name="T3" fmla="*/ 0 h 192"/>
              <a:gd name="T4" fmla="*/ 0 w 128"/>
              <a:gd name="T5" fmla="*/ 10 h 192"/>
              <a:gd name="T6" fmla="*/ 0 w 128"/>
              <a:gd name="T7" fmla="*/ 182 h 192"/>
              <a:gd name="T8" fmla="*/ 10 w 128"/>
              <a:gd name="T9" fmla="*/ 192 h 192"/>
              <a:gd name="T10" fmla="*/ 118 w 128"/>
              <a:gd name="T11" fmla="*/ 192 h 192"/>
              <a:gd name="T12" fmla="*/ 128 w 128"/>
              <a:gd name="T13" fmla="*/ 182 h 192"/>
              <a:gd name="T14" fmla="*/ 128 w 128"/>
              <a:gd name="T15" fmla="*/ 10 h 192"/>
              <a:gd name="T16" fmla="*/ 118 w 128"/>
              <a:gd name="T17" fmla="*/ 0 h 192"/>
              <a:gd name="T18" fmla="*/ 116 w 128"/>
              <a:gd name="T19" fmla="*/ 180 h 192"/>
              <a:gd name="T20" fmla="*/ 12 w 128"/>
              <a:gd name="T21" fmla="*/ 180 h 192"/>
              <a:gd name="T22" fmla="*/ 12 w 128"/>
              <a:gd name="T23" fmla="*/ 12 h 192"/>
              <a:gd name="T24" fmla="*/ 116 w 128"/>
              <a:gd name="T25" fmla="*/ 12 h 192"/>
              <a:gd name="T26" fmla="*/ 116 w 128"/>
              <a:gd name="T27" fmla="*/ 180 h 192"/>
              <a:gd name="T28" fmla="*/ 42 w 128"/>
              <a:gd name="T29" fmla="*/ 28 h 192"/>
              <a:gd name="T30" fmla="*/ 86 w 128"/>
              <a:gd name="T31" fmla="*/ 28 h 192"/>
              <a:gd name="T32" fmla="*/ 88 w 128"/>
              <a:gd name="T33" fmla="*/ 25 h 192"/>
              <a:gd name="T34" fmla="*/ 88 w 128"/>
              <a:gd name="T35" fmla="*/ 23 h 192"/>
              <a:gd name="T36" fmla="*/ 86 w 128"/>
              <a:gd name="T37" fmla="*/ 20 h 192"/>
              <a:gd name="T38" fmla="*/ 42 w 128"/>
              <a:gd name="T39" fmla="*/ 20 h 192"/>
              <a:gd name="T40" fmla="*/ 40 w 128"/>
              <a:gd name="T41" fmla="*/ 23 h 192"/>
              <a:gd name="T42" fmla="*/ 40 w 128"/>
              <a:gd name="T43" fmla="*/ 25 h 192"/>
              <a:gd name="T44" fmla="*/ 42 w 128"/>
              <a:gd name="T45" fmla="*/ 28 h 192"/>
              <a:gd name="T46" fmla="*/ 64 w 128"/>
              <a:gd name="T47" fmla="*/ 160 h 192"/>
              <a:gd name="T48" fmla="*/ 56 w 128"/>
              <a:gd name="T49" fmla="*/ 168 h 192"/>
              <a:gd name="T50" fmla="*/ 64 w 128"/>
              <a:gd name="T51" fmla="*/ 176 h 192"/>
              <a:gd name="T52" fmla="*/ 72 w 128"/>
              <a:gd name="T53" fmla="*/ 168 h 192"/>
              <a:gd name="T54" fmla="*/ 64 w 128"/>
              <a:gd name="T55" fmla="*/ 160 h 192"/>
              <a:gd name="T56" fmla="*/ 23 w 128"/>
              <a:gd name="T57" fmla="*/ 152 h 192"/>
              <a:gd name="T58" fmla="*/ 105 w 128"/>
              <a:gd name="T59" fmla="*/ 152 h 192"/>
              <a:gd name="T60" fmla="*/ 108 w 128"/>
              <a:gd name="T61" fmla="*/ 149 h 192"/>
              <a:gd name="T62" fmla="*/ 108 w 128"/>
              <a:gd name="T63" fmla="*/ 39 h 192"/>
              <a:gd name="T64" fmla="*/ 105 w 128"/>
              <a:gd name="T65" fmla="*/ 36 h 192"/>
              <a:gd name="T66" fmla="*/ 23 w 128"/>
              <a:gd name="T67" fmla="*/ 36 h 192"/>
              <a:gd name="T68" fmla="*/ 20 w 128"/>
              <a:gd name="T69" fmla="*/ 39 h 192"/>
              <a:gd name="T70" fmla="*/ 20 w 128"/>
              <a:gd name="T71" fmla="*/ 149 h 192"/>
              <a:gd name="T72" fmla="*/ 23 w 128"/>
              <a:gd name="T73" fmla="*/ 152 h 192"/>
              <a:gd name="T74" fmla="*/ 32 w 128"/>
              <a:gd name="T75" fmla="*/ 48 h 192"/>
              <a:gd name="T76" fmla="*/ 96 w 128"/>
              <a:gd name="T77" fmla="*/ 48 h 192"/>
              <a:gd name="T78" fmla="*/ 96 w 128"/>
              <a:gd name="T79" fmla="*/ 140 h 192"/>
              <a:gd name="T80" fmla="*/ 32 w 128"/>
              <a:gd name="T81" fmla="*/ 140 h 192"/>
              <a:gd name="T82" fmla="*/ 32 w 128"/>
              <a:gd name="T83" fmla="*/ 48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28" h="192">
                <a:moveTo>
                  <a:pt x="118" y="0"/>
                </a:moveTo>
                <a:cubicBezTo>
                  <a:pt x="10" y="0"/>
                  <a:pt x="10" y="0"/>
                  <a:pt x="10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182"/>
                  <a:pt x="0" y="182"/>
                  <a:pt x="0" y="182"/>
                </a:cubicBezTo>
                <a:cubicBezTo>
                  <a:pt x="0" y="188"/>
                  <a:pt x="4" y="192"/>
                  <a:pt x="10" y="192"/>
                </a:cubicBezTo>
                <a:cubicBezTo>
                  <a:pt x="118" y="192"/>
                  <a:pt x="118" y="192"/>
                  <a:pt x="118" y="192"/>
                </a:cubicBezTo>
                <a:cubicBezTo>
                  <a:pt x="124" y="192"/>
                  <a:pt x="128" y="188"/>
                  <a:pt x="128" y="182"/>
                </a:cubicBezTo>
                <a:cubicBezTo>
                  <a:pt x="128" y="10"/>
                  <a:pt x="128" y="10"/>
                  <a:pt x="128" y="10"/>
                </a:cubicBezTo>
                <a:cubicBezTo>
                  <a:pt x="128" y="4"/>
                  <a:pt x="124" y="0"/>
                  <a:pt x="118" y="0"/>
                </a:cubicBezTo>
                <a:close/>
                <a:moveTo>
                  <a:pt x="116" y="180"/>
                </a:moveTo>
                <a:cubicBezTo>
                  <a:pt x="12" y="180"/>
                  <a:pt x="12" y="180"/>
                  <a:pt x="12" y="180"/>
                </a:cubicBezTo>
                <a:cubicBezTo>
                  <a:pt x="12" y="12"/>
                  <a:pt x="12" y="12"/>
                  <a:pt x="12" y="12"/>
                </a:cubicBezTo>
                <a:cubicBezTo>
                  <a:pt x="116" y="12"/>
                  <a:pt x="116" y="12"/>
                  <a:pt x="116" y="12"/>
                </a:cubicBezTo>
                <a:lnTo>
                  <a:pt x="116" y="180"/>
                </a:lnTo>
                <a:close/>
                <a:moveTo>
                  <a:pt x="42" y="28"/>
                </a:moveTo>
                <a:cubicBezTo>
                  <a:pt x="86" y="28"/>
                  <a:pt x="86" y="28"/>
                  <a:pt x="86" y="28"/>
                </a:cubicBezTo>
                <a:cubicBezTo>
                  <a:pt x="87" y="28"/>
                  <a:pt x="88" y="27"/>
                  <a:pt x="88" y="25"/>
                </a:cubicBezTo>
                <a:cubicBezTo>
                  <a:pt x="88" y="23"/>
                  <a:pt x="88" y="23"/>
                  <a:pt x="88" y="23"/>
                </a:cubicBezTo>
                <a:cubicBezTo>
                  <a:pt x="88" y="21"/>
                  <a:pt x="87" y="20"/>
                  <a:pt x="86" y="20"/>
                </a:cubicBezTo>
                <a:cubicBezTo>
                  <a:pt x="42" y="20"/>
                  <a:pt x="42" y="20"/>
                  <a:pt x="42" y="20"/>
                </a:cubicBezTo>
                <a:cubicBezTo>
                  <a:pt x="41" y="20"/>
                  <a:pt x="40" y="21"/>
                  <a:pt x="40" y="23"/>
                </a:cubicBezTo>
                <a:cubicBezTo>
                  <a:pt x="40" y="25"/>
                  <a:pt x="40" y="25"/>
                  <a:pt x="40" y="25"/>
                </a:cubicBezTo>
                <a:cubicBezTo>
                  <a:pt x="40" y="27"/>
                  <a:pt x="41" y="28"/>
                  <a:pt x="42" y="28"/>
                </a:cubicBezTo>
                <a:close/>
                <a:moveTo>
                  <a:pt x="64" y="160"/>
                </a:moveTo>
                <a:cubicBezTo>
                  <a:pt x="60" y="160"/>
                  <a:pt x="56" y="164"/>
                  <a:pt x="56" y="168"/>
                </a:cubicBezTo>
                <a:cubicBezTo>
                  <a:pt x="56" y="173"/>
                  <a:pt x="60" y="176"/>
                  <a:pt x="64" y="176"/>
                </a:cubicBezTo>
                <a:cubicBezTo>
                  <a:pt x="68" y="176"/>
                  <a:pt x="72" y="173"/>
                  <a:pt x="72" y="168"/>
                </a:cubicBezTo>
                <a:cubicBezTo>
                  <a:pt x="72" y="164"/>
                  <a:pt x="68" y="160"/>
                  <a:pt x="64" y="160"/>
                </a:cubicBezTo>
                <a:close/>
                <a:moveTo>
                  <a:pt x="23" y="152"/>
                </a:moveTo>
                <a:cubicBezTo>
                  <a:pt x="105" y="152"/>
                  <a:pt x="105" y="152"/>
                  <a:pt x="105" y="152"/>
                </a:cubicBezTo>
                <a:cubicBezTo>
                  <a:pt x="106" y="152"/>
                  <a:pt x="108" y="151"/>
                  <a:pt x="108" y="149"/>
                </a:cubicBezTo>
                <a:cubicBezTo>
                  <a:pt x="108" y="39"/>
                  <a:pt x="108" y="39"/>
                  <a:pt x="108" y="39"/>
                </a:cubicBezTo>
                <a:cubicBezTo>
                  <a:pt x="108" y="38"/>
                  <a:pt x="106" y="36"/>
                  <a:pt x="105" y="36"/>
                </a:cubicBezTo>
                <a:cubicBezTo>
                  <a:pt x="23" y="36"/>
                  <a:pt x="23" y="36"/>
                  <a:pt x="23" y="36"/>
                </a:cubicBezTo>
                <a:cubicBezTo>
                  <a:pt x="22" y="36"/>
                  <a:pt x="20" y="38"/>
                  <a:pt x="20" y="39"/>
                </a:cubicBezTo>
                <a:cubicBezTo>
                  <a:pt x="20" y="149"/>
                  <a:pt x="20" y="149"/>
                  <a:pt x="20" y="149"/>
                </a:cubicBezTo>
                <a:cubicBezTo>
                  <a:pt x="20" y="151"/>
                  <a:pt x="22" y="152"/>
                  <a:pt x="23" y="152"/>
                </a:cubicBezTo>
                <a:close/>
                <a:moveTo>
                  <a:pt x="32" y="48"/>
                </a:moveTo>
                <a:cubicBezTo>
                  <a:pt x="96" y="48"/>
                  <a:pt x="96" y="48"/>
                  <a:pt x="96" y="48"/>
                </a:cubicBezTo>
                <a:cubicBezTo>
                  <a:pt x="96" y="140"/>
                  <a:pt x="96" y="140"/>
                  <a:pt x="96" y="140"/>
                </a:cubicBezTo>
                <a:cubicBezTo>
                  <a:pt x="32" y="140"/>
                  <a:pt x="32" y="140"/>
                  <a:pt x="32" y="140"/>
                </a:cubicBezTo>
                <a:lnTo>
                  <a:pt x="32" y="48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33" name="Freeform 22">
            <a:extLst>
              <a:ext uri="{FF2B5EF4-FFF2-40B4-BE49-F238E27FC236}">
                <a16:creationId xmlns:a16="http://schemas.microsoft.com/office/drawing/2014/main" id="{15A22EF5-63C3-45BF-A358-FF125F9378BB}"/>
              </a:ext>
            </a:extLst>
          </p:cNvPr>
          <p:cNvSpPr>
            <a:spLocks noChangeAspect="1" noEditPoints="1"/>
          </p:cNvSpPr>
          <p:nvPr>
            <p:custDataLst>
              <p:tags r:id="rId3"/>
            </p:custDataLst>
          </p:nvPr>
        </p:nvSpPr>
        <p:spPr bwMode="auto">
          <a:xfrm>
            <a:off x="3387647" y="3670192"/>
            <a:ext cx="200302" cy="300784"/>
          </a:xfrm>
          <a:custGeom>
            <a:avLst/>
            <a:gdLst>
              <a:gd name="T0" fmla="*/ 118 w 128"/>
              <a:gd name="T1" fmla="*/ 0 h 192"/>
              <a:gd name="T2" fmla="*/ 10 w 128"/>
              <a:gd name="T3" fmla="*/ 0 h 192"/>
              <a:gd name="T4" fmla="*/ 0 w 128"/>
              <a:gd name="T5" fmla="*/ 10 h 192"/>
              <a:gd name="T6" fmla="*/ 0 w 128"/>
              <a:gd name="T7" fmla="*/ 182 h 192"/>
              <a:gd name="T8" fmla="*/ 10 w 128"/>
              <a:gd name="T9" fmla="*/ 192 h 192"/>
              <a:gd name="T10" fmla="*/ 118 w 128"/>
              <a:gd name="T11" fmla="*/ 192 h 192"/>
              <a:gd name="T12" fmla="*/ 128 w 128"/>
              <a:gd name="T13" fmla="*/ 182 h 192"/>
              <a:gd name="T14" fmla="*/ 128 w 128"/>
              <a:gd name="T15" fmla="*/ 10 h 192"/>
              <a:gd name="T16" fmla="*/ 118 w 128"/>
              <a:gd name="T17" fmla="*/ 0 h 192"/>
              <a:gd name="T18" fmla="*/ 116 w 128"/>
              <a:gd name="T19" fmla="*/ 180 h 192"/>
              <a:gd name="T20" fmla="*/ 12 w 128"/>
              <a:gd name="T21" fmla="*/ 180 h 192"/>
              <a:gd name="T22" fmla="*/ 12 w 128"/>
              <a:gd name="T23" fmla="*/ 12 h 192"/>
              <a:gd name="T24" fmla="*/ 116 w 128"/>
              <a:gd name="T25" fmla="*/ 12 h 192"/>
              <a:gd name="T26" fmla="*/ 116 w 128"/>
              <a:gd name="T27" fmla="*/ 180 h 192"/>
              <a:gd name="T28" fmla="*/ 42 w 128"/>
              <a:gd name="T29" fmla="*/ 28 h 192"/>
              <a:gd name="T30" fmla="*/ 86 w 128"/>
              <a:gd name="T31" fmla="*/ 28 h 192"/>
              <a:gd name="T32" fmla="*/ 88 w 128"/>
              <a:gd name="T33" fmla="*/ 25 h 192"/>
              <a:gd name="T34" fmla="*/ 88 w 128"/>
              <a:gd name="T35" fmla="*/ 23 h 192"/>
              <a:gd name="T36" fmla="*/ 86 w 128"/>
              <a:gd name="T37" fmla="*/ 20 h 192"/>
              <a:gd name="T38" fmla="*/ 42 w 128"/>
              <a:gd name="T39" fmla="*/ 20 h 192"/>
              <a:gd name="T40" fmla="*/ 40 w 128"/>
              <a:gd name="T41" fmla="*/ 23 h 192"/>
              <a:gd name="T42" fmla="*/ 40 w 128"/>
              <a:gd name="T43" fmla="*/ 25 h 192"/>
              <a:gd name="T44" fmla="*/ 42 w 128"/>
              <a:gd name="T45" fmla="*/ 28 h 192"/>
              <a:gd name="T46" fmla="*/ 64 w 128"/>
              <a:gd name="T47" fmla="*/ 160 h 192"/>
              <a:gd name="T48" fmla="*/ 56 w 128"/>
              <a:gd name="T49" fmla="*/ 168 h 192"/>
              <a:gd name="T50" fmla="*/ 64 w 128"/>
              <a:gd name="T51" fmla="*/ 176 h 192"/>
              <a:gd name="T52" fmla="*/ 72 w 128"/>
              <a:gd name="T53" fmla="*/ 168 h 192"/>
              <a:gd name="T54" fmla="*/ 64 w 128"/>
              <a:gd name="T55" fmla="*/ 160 h 192"/>
              <a:gd name="T56" fmla="*/ 23 w 128"/>
              <a:gd name="T57" fmla="*/ 152 h 192"/>
              <a:gd name="T58" fmla="*/ 105 w 128"/>
              <a:gd name="T59" fmla="*/ 152 h 192"/>
              <a:gd name="T60" fmla="*/ 108 w 128"/>
              <a:gd name="T61" fmla="*/ 149 h 192"/>
              <a:gd name="T62" fmla="*/ 108 w 128"/>
              <a:gd name="T63" fmla="*/ 39 h 192"/>
              <a:gd name="T64" fmla="*/ 105 w 128"/>
              <a:gd name="T65" fmla="*/ 36 h 192"/>
              <a:gd name="T66" fmla="*/ 23 w 128"/>
              <a:gd name="T67" fmla="*/ 36 h 192"/>
              <a:gd name="T68" fmla="*/ 20 w 128"/>
              <a:gd name="T69" fmla="*/ 39 h 192"/>
              <a:gd name="T70" fmla="*/ 20 w 128"/>
              <a:gd name="T71" fmla="*/ 149 h 192"/>
              <a:gd name="T72" fmla="*/ 23 w 128"/>
              <a:gd name="T73" fmla="*/ 152 h 192"/>
              <a:gd name="T74" fmla="*/ 32 w 128"/>
              <a:gd name="T75" fmla="*/ 48 h 192"/>
              <a:gd name="T76" fmla="*/ 96 w 128"/>
              <a:gd name="T77" fmla="*/ 48 h 192"/>
              <a:gd name="T78" fmla="*/ 96 w 128"/>
              <a:gd name="T79" fmla="*/ 140 h 192"/>
              <a:gd name="T80" fmla="*/ 32 w 128"/>
              <a:gd name="T81" fmla="*/ 140 h 192"/>
              <a:gd name="T82" fmla="*/ 32 w 128"/>
              <a:gd name="T83" fmla="*/ 48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28" h="192">
                <a:moveTo>
                  <a:pt x="118" y="0"/>
                </a:moveTo>
                <a:cubicBezTo>
                  <a:pt x="10" y="0"/>
                  <a:pt x="10" y="0"/>
                  <a:pt x="10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182"/>
                  <a:pt x="0" y="182"/>
                  <a:pt x="0" y="182"/>
                </a:cubicBezTo>
                <a:cubicBezTo>
                  <a:pt x="0" y="188"/>
                  <a:pt x="4" y="192"/>
                  <a:pt x="10" y="192"/>
                </a:cubicBezTo>
                <a:cubicBezTo>
                  <a:pt x="118" y="192"/>
                  <a:pt x="118" y="192"/>
                  <a:pt x="118" y="192"/>
                </a:cubicBezTo>
                <a:cubicBezTo>
                  <a:pt x="124" y="192"/>
                  <a:pt x="128" y="188"/>
                  <a:pt x="128" y="182"/>
                </a:cubicBezTo>
                <a:cubicBezTo>
                  <a:pt x="128" y="10"/>
                  <a:pt x="128" y="10"/>
                  <a:pt x="128" y="10"/>
                </a:cubicBezTo>
                <a:cubicBezTo>
                  <a:pt x="128" y="4"/>
                  <a:pt x="124" y="0"/>
                  <a:pt x="118" y="0"/>
                </a:cubicBezTo>
                <a:close/>
                <a:moveTo>
                  <a:pt x="116" y="180"/>
                </a:moveTo>
                <a:cubicBezTo>
                  <a:pt x="12" y="180"/>
                  <a:pt x="12" y="180"/>
                  <a:pt x="12" y="180"/>
                </a:cubicBezTo>
                <a:cubicBezTo>
                  <a:pt x="12" y="12"/>
                  <a:pt x="12" y="12"/>
                  <a:pt x="12" y="12"/>
                </a:cubicBezTo>
                <a:cubicBezTo>
                  <a:pt x="116" y="12"/>
                  <a:pt x="116" y="12"/>
                  <a:pt x="116" y="12"/>
                </a:cubicBezTo>
                <a:lnTo>
                  <a:pt x="116" y="180"/>
                </a:lnTo>
                <a:close/>
                <a:moveTo>
                  <a:pt x="42" y="28"/>
                </a:moveTo>
                <a:cubicBezTo>
                  <a:pt x="86" y="28"/>
                  <a:pt x="86" y="28"/>
                  <a:pt x="86" y="28"/>
                </a:cubicBezTo>
                <a:cubicBezTo>
                  <a:pt x="87" y="28"/>
                  <a:pt x="88" y="27"/>
                  <a:pt x="88" y="25"/>
                </a:cubicBezTo>
                <a:cubicBezTo>
                  <a:pt x="88" y="23"/>
                  <a:pt x="88" y="23"/>
                  <a:pt x="88" y="23"/>
                </a:cubicBezTo>
                <a:cubicBezTo>
                  <a:pt x="88" y="21"/>
                  <a:pt x="87" y="20"/>
                  <a:pt x="86" y="20"/>
                </a:cubicBezTo>
                <a:cubicBezTo>
                  <a:pt x="42" y="20"/>
                  <a:pt x="42" y="20"/>
                  <a:pt x="42" y="20"/>
                </a:cubicBezTo>
                <a:cubicBezTo>
                  <a:pt x="41" y="20"/>
                  <a:pt x="40" y="21"/>
                  <a:pt x="40" y="23"/>
                </a:cubicBezTo>
                <a:cubicBezTo>
                  <a:pt x="40" y="25"/>
                  <a:pt x="40" y="25"/>
                  <a:pt x="40" y="25"/>
                </a:cubicBezTo>
                <a:cubicBezTo>
                  <a:pt x="40" y="27"/>
                  <a:pt x="41" y="28"/>
                  <a:pt x="42" y="28"/>
                </a:cubicBezTo>
                <a:close/>
                <a:moveTo>
                  <a:pt x="64" y="160"/>
                </a:moveTo>
                <a:cubicBezTo>
                  <a:pt x="60" y="160"/>
                  <a:pt x="56" y="164"/>
                  <a:pt x="56" y="168"/>
                </a:cubicBezTo>
                <a:cubicBezTo>
                  <a:pt x="56" y="173"/>
                  <a:pt x="60" y="176"/>
                  <a:pt x="64" y="176"/>
                </a:cubicBezTo>
                <a:cubicBezTo>
                  <a:pt x="68" y="176"/>
                  <a:pt x="72" y="173"/>
                  <a:pt x="72" y="168"/>
                </a:cubicBezTo>
                <a:cubicBezTo>
                  <a:pt x="72" y="164"/>
                  <a:pt x="68" y="160"/>
                  <a:pt x="64" y="160"/>
                </a:cubicBezTo>
                <a:close/>
                <a:moveTo>
                  <a:pt x="23" y="152"/>
                </a:moveTo>
                <a:cubicBezTo>
                  <a:pt x="105" y="152"/>
                  <a:pt x="105" y="152"/>
                  <a:pt x="105" y="152"/>
                </a:cubicBezTo>
                <a:cubicBezTo>
                  <a:pt x="106" y="152"/>
                  <a:pt x="108" y="151"/>
                  <a:pt x="108" y="149"/>
                </a:cubicBezTo>
                <a:cubicBezTo>
                  <a:pt x="108" y="39"/>
                  <a:pt x="108" y="39"/>
                  <a:pt x="108" y="39"/>
                </a:cubicBezTo>
                <a:cubicBezTo>
                  <a:pt x="108" y="38"/>
                  <a:pt x="106" y="36"/>
                  <a:pt x="105" y="36"/>
                </a:cubicBezTo>
                <a:cubicBezTo>
                  <a:pt x="23" y="36"/>
                  <a:pt x="23" y="36"/>
                  <a:pt x="23" y="36"/>
                </a:cubicBezTo>
                <a:cubicBezTo>
                  <a:pt x="22" y="36"/>
                  <a:pt x="20" y="38"/>
                  <a:pt x="20" y="39"/>
                </a:cubicBezTo>
                <a:cubicBezTo>
                  <a:pt x="20" y="149"/>
                  <a:pt x="20" y="149"/>
                  <a:pt x="20" y="149"/>
                </a:cubicBezTo>
                <a:cubicBezTo>
                  <a:pt x="20" y="151"/>
                  <a:pt x="22" y="152"/>
                  <a:pt x="23" y="152"/>
                </a:cubicBezTo>
                <a:close/>
                <a:moveTo>
                  <a:pt x="32" y="48"/>
                </a:moveTo>
                <a:cubicBezTo>
                  <a:pt x="96" y="48"/>
                  <a:pt x="96" y="48"/>
                  <a:pt x="96" y="48"/>
                </a:cubicBezTo>
                <a:cubicBezTo>
                  <a:pt x="96" y="140"/>
                  <a:pt x="96" y="140"/>
                  <a:pt x="96" y="140"/>
                </a:cubicBezTo>
                <a:cubicBezTo>
                  <a:pt x="32" y="140"/>
                  <a:pt x="32" y="140"/>
                  <a:pt x="32" y="140"/>
                </a:cubicBezTo>
                <a:lnTo>
                  <a:pt x="32" y="48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34" name="Freeform 22">
            <a:extLst>
              <a:ext uri="{FF2B5EF4-FFF2-40B4-BE49-F238E27FC236}">
                <a16:creationId xmlns:a16="http://schemas.microsoft.com/office/drawing/2014/main" id="{A82461AC-68B4-4E04-9DF1-E9097C8B20AD}"/>
              </a:ext>
            </a:extLst>
          </p:cNvPr>
          <p:cNvSpPr>
            <a:spLocks noChangeAspect="1" noEditPoints="1"/>
          </p:cNvSpPr>
          <p:nvPr>
            <p:custDataLst>
              <p:tags r:id="rId4"/>
            </p:custDataLst>
          </p:nvPr>
        </p:nvSpPr>
        <p:spPr bwMode="auto">
          <a:xfrm>
            <a:off x="3695559" y="3002401"/>
            <a:ext cx="200302" cy="300784"/>
          </a:xfrm>
          <a:custGeom>
            <a:avLst/>
            <a:gdLst>
              <a:gd name="T0" fmla="*/ 118 w 128"/>
              <a:gd name="T1" fmla="*/ 0 h 192"/>
              <a:gd name="T2" fmla="*/ 10 w 128"/>
              <a:gd name="T3" fmla="*/ 0 h 192"/>
              <a:gd name="T4" fmla="*/ 0 w 128"/>
              <a:gd name="T5" fmla="*/ 10 h 192"/>
              <a:gd name="T6" fmla="*/ 0 w 128"/>
              <a:gd name="T7" fmla="*/ 182 h 192"/>
              <a:gd name="T8" fmla="*/ 10 w 128"/>
              <a:gd name="T9" fmla="*/ 192 h 192"/>
              <a:gd name="T10" fmla="*/ 118 w 128"/>
              <a:gd name="T11" fmla="*/ 192 h 192"/>
              <a:gd name="T12" fmla="*/ 128 w 128"/>
              <a:gd name="T13" fmla="*/ 182 h 192"/>
              <a:gd name="T14" fmla="*/ 128 w 128"/>
              <a:gd name="T15" fmla="*/ 10 h 192"/>
              <a:gd name="T16" fmla="*/ 118 w 128"/>
              <a:gd name="T17" fmla="*/ 0 h 192"/>
              <a:gd name="T18" fmla="*/ 116 w 128"/>
              <a:gd name="T19" fmla="*/ 180 h 192"/>
              <a:gd name="T20" fmla="*/ 12 w 128"/>
              <a:gd name="T21" fmla="*/ 180 h 192"/>
              <a:gd name="T22" fmla="*/ 12 w 128"/>
              <a:gd name="T23" fmla="*/ 12 h 192"/>
              <a:gd name="T24" fmla="*/ 116 w 128"/>
              <a:gd name="T25" fmla="*/ 12 h 192"/>
              <a:gd name="T26" fmla="*/ 116 w 128"/>
              <a:gd name="T27" fmla="*/ 180 h 192"/>
              <a:gd name="T28" fmla="*/ 42 w 128"/>
              <a:gd name="T29" fmla="*/ 28 h 192"/>
              <a:gd name="T30" fmla="*/ 86 w 128"/>
              <a:gd name="T31" fmla="*/ 28 h 192"/>
              <a:gd name="T32" fmla="*/ 88 w 128"/>
              <a:gd name="T33" fmla="*/ 25 h 192"/>
              <a:gd name="T34" fmla="*/ 88 w 128"/>
              <a:gd name="T35" fmla="*/ 23 h 192"/>
              <a:gd name="T36" fmla="*/ 86 w 128"/>
              <a:gd name="T37" fmla="*/ 20 h 192"/>
              <a:gd name="T38" fmla="*/ 42 w 128"/>
              <a:gd name="T39" fmla="*/ 20 h 192"/>
              <a:gd name="T40" fmla="*/ 40 w 128"/>
              <a:gd name="T41" fmla="*/ 23 h 192"/>
              <a:gd name="T42" fmla="*/ 40 w 128"/>
              <a:gd name="T43" fmla="*/ 25 h 192"/>
              <a:gd name="T44" fmla="*/ 42 w 128"/>
              <a:gd name="T45" fmla="*/ 28 h 192"/>
              <a:gd name="T46" fmla="*/ 64 w 128"/>
              <a:gd name="T47" fmla="*/ 160 h 192"/>
              <a:gd name="T48" fmla="*/ 56 w 128"/>
              <a:gd name="T49" fmla="*/ 168 h 192"/>
              <a:gd name="T50" fmla="*/ 64 w 128"/>
              <a:gd name="T51" fmla="*/ 176 h 192"/>
              <a:gd name="T52" fmla="*/ 72 w 128"/>
              <a:gd name="T53" fmla="*/ 168 h 192"/>
              <a:gd name="T54" fmla="*/ 64 w 128"/>
              <a:gd name="T55" fmla="*/ 160 h 192"/>
              <a:gd name="T56" fmla="*/ 23 w 128"/>
              <a:gd name="T57" fmla="*/ 152 h 192"/>
              <a:gd name="T58" fmla="*/ 105 w 128"/>
              <a:gd name="T59" fmla="*/ 152 h 192"/>
              <a:gd name="T60" fmla="*/ 108 w 128"/>
              <a:gd name="T61" fmla="*/ 149 h 192"/>
              <a:gd name="T62" fmla="*/ 108 w 128"/>
              <a:gd name="T63" fmla="*/ 39 h 192"/>
              <a:gd name="T64" fmla="*/ 105 w 128"/>
              <a:gd name="T65" fmla="*/ 36 h 192"/>
              <a:gd name="T66" fmla="*/ 23 w 128"/>
              <a:gd name="T67" fmla="*/ 36 h 192"/>
              <a:gd name="T68" fmla="*/ 20 w 128"/>
              <a:gd name="T69" fmla="*/ 39 h 192"/>
              <a:gd name="T70" fmla="*/ 20 w 128"/>
              <a:gd name="T71" fmla="*/ 149 h 192"/>
              <a:gd name="T72" fmla="*/ 23 w 128"/>
              <a:gd name="T73" fmla="*/ 152 h 192"/>
              <a:gd name="T74" fmla="*/ 32 w 128"/>
              <a:gd name="T75" fmla="*/ 48 h 192"/>
              <a:gd name="T76" fmla="*/ 96 w 128"/>
              <a:gd name="T77" fmla="*/ 48 h 192"/>
              <a:gd name="T78" fmla="*/ 96 w 128"/>
              <a:gd name="T79" fmla="*/ 140 h 192"/>
              <a:gd name="T80" fmla="*/ 32 w 128"/>
              <a:gd name="T81" fmla="*/ 140 h 192"/>
              <a:gd name="T82" fmla="*/ 32 w 128"/>
              <a:gd name="T83" fmla="*/ 48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28" h="192">
                <a:moveTo>
                  <a:pt x="118" y="0"/>
                </a:moveTo>
                <a:cubicBezTo>
                  <a:pt x="10" y="0"/>
                  <a:pt x="10" y="0"/>
                  <a:pt x="10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182"/>
                  <a:pt x="0" y="182"/>
                  <a:pt x="0" y="182"/>
                </a:cubicBezTo>
                <a:cubicBezTo>
                  <a:pt x="0" y="188"/>
                  <a:pt x="4" y="192"/>
                  <a:pt x="10" y="192"/>
                </a:cubicBezTo>
                <a:cubicBezTo>
                  <a:pt x="118" y="192"/>
                  <a:pt x="118" y="192"/>
                  <a:pt x="118" y="192"/>
                </a:cubicBezTo>
                <a:cubicBezTo>
                  <a:pt x="124" y="192"/>
                  <a:pt x="128" y="188"/>
                  <a:pt x="128" y="182"/>
                </a:cubicBezTo>
                <a:cubicBezTo>
                  <a:pt x="128" y="10"/>
                  <a:pt x="128" y="10"/>
                  <a:pt x="128" y="10"/>
                </a:cubicBezTo>
                <a:cubicBezTo>
                  <a:pt x="128" y="4"/>
                  <a:pt x="124" y="0"/>
                  <a:pt x="118" y="0"/>
                </a:cubicBezTo>
                <a:close/>
                <a:moveTo>
                  <a:pt x="116" y="180"/>
                </a:moveTo>
                <a:cubicBezTo>
                  <a:pt x="12" y="180"/>
                  <a:pt x="12" y="180"/>
                  <a:pt x="12" y="180"/>
                </a:cubicBezTo>
                <a:cubicBezTo>
                  <a:pt x="12" y="12"/>
                  <a:pt x="12" y="12"/>
                  <a:pt x="12" y="12"/>
                </a:cubicBezTo>
                <a:cubicBezTo>
                  <a:pt x="116" y="12"/>
                  <a:pt x="116" y="12"/>
                  <a:pt x="116" y="12"/>
                </a:cubicBezTo>
                <a:lnTo>
                  <a:pt x="116" y="180"/>
                </a:lnTo>
                <a:close/>
                <a:moveTo>
                  <a:pt x="42" y="28"/>
                </a:moveTo>
                <a:cubicBezTo>
                  <a:pt x="86" y="28"/>
                  <a:pt x="86" y="28"/>
                  <a:pt x="86" y="28"/>
                </a:cubicBezTo>
                <a:cubicBezTo>
                  <a:pt x="87" y="28"/>
                  <a:pt x="88" y="27"/>
                  <a:pt x="88" y="25"/>
                </a:cubicBezTo>
                <a:cubicBezTo>
                  <a:pt x="88" y="23"/>
                  <a:pt x="88" y="23"/>
                  <a:pt x="88" y="23"/>
                </a:cubicBezTo>
                <a:cubicBezTo>
                  <a:pt x="88" y="21"/>
                  <a:pt x="87" y="20"/>
                  <a:pt x="86" y="20"/>
                </a:cubicBezTo>
                <a:cubicBezTo>
                  <a:pt x="42" y="20"/>
                  <a:pt x="42" y="20"/>
                  <a:pt x="42" y="20"/>
                </a:cubicBezTo>
                <a:cubicBezTo>
                  <a:pt x="41" y="20"/>
                  <a:pt x="40" y="21"/>
                  <a:pt x="40" y="23"/>
                </a:cubicBezTo>
                <a:cubicBezTo>
                  <a:pt x="40" y="25"/>
                  <a:pt x="40" y="25"/>
                  <a:pt x="40" y="25"/>
                </a:cubicBezTo>
                <a:cubicBezTo>
                  <a:pt x="40" y="27"/>
                  <a:pt x="41" y="28"/>
                  <a:pt x="42" y="28"/>
                </a:cubicBezTo>
                <a:close/>
                <a:moveTo>
                  <a:pt x="64" y="160"/>
                </a:moveTo>
                <a:cubicBezTo>
                  <a:pt x="60" y="160"/>
                  <a:pt x="56" y="164"/>
                  <a:pt x="56" y="168"/>
                </a:cubicBezTo>
                <a:cubicBezTo>
                  <a:pt x="56" y="173"/>
                  <a:pt x="60" y="176"/>
                  <a:pt x="64" y="176"/>
                </a:cubicBezTo>
                <a:cubicBezTo>
                  <a:pt x="68" y="176"/>
                  <a:pt x="72" y="173"/>
                  <a:pt x="72" y="168"/>
                </a:cubicBezTo>
                <a:cubicBezTo>
                  <a:pt x="72" y="164"/>
                  <a:pt x="68" y="160"/>
                  <a:pt x="64" y="160"/>
                </a:cubicBezTo>
                <a:close/>
                <a:moveTo>
                  <a:pt x="23" y="152"/>
                </a:moveTo>
                <a:cubicBezTo>
                  <a:pt x="105" y="152"/>
                  <a:pt x="105" y="152"/>
                  <a:pt x="105" y="152"/>
                </a:cubicBezTo>
                <a:cubicBezTo>
                  <a:pt x="106" y="152"/>
                  <a:pt x="108" y="151"/>
                  <a:pt x="108" y="149"/>
                </a:cubicBezTo>
                <a:cubicBezTo>
                  <a:pt x="108" y="39"/>
                  <a:pt x="108" y="39"/>
                  <a:pt x="108" y="39"/>
                </a:cubicBezTo>
                <a:cubicBezTo>
                  <a:pt x="108" y="38"/>
                  <a:pt x="106" y="36"/>
                  <a:pt x="105" y="36"/>
                </a:cubicBezTo>
                <a:cubicBezTo>
                  <a:pt x="23" y="36"/>
                  <a:pt x="23" y="36"/>
                  <a:pt x="23" y="36"/>
                </a:cubicBezTo>
                <a:cubicBezTo>
                  <a:pt x="22" y="36"/>
                  <a:pt x="20" y="38"/>
                  <a:pt x="20" y="39"/>
                </a:cubicBezTo>
                <a:cubicBezTo>
                  <a:pt x="20" y="149"/>
                  <a:pt x="20" y="149"/>
                  <a:pt x="20" y="149"/>
                </a:cubicBezTo>
                <a:cubicBezTo>
                  <a:pt x="20" y="151"/>
                  <a:pt x="22" y="152"/>
                  <a:pt x="23" y="152"/>
                </a:cubicBezTo>
                <a:close/>
                <a:moveTo>
                  <a:pt x="32" y="48"/>
                </a:moveTo>
                <a:cubicBezTo>
                  <a:pt x="96" y="48"/>
                  <a:pt x="96" y="48"/>
                  <a:pt x="96" y="48"/>
                </a:cubicBezTo>
                <a:cubicBezTo>
                  <a:pt x="96" y="140"/>
                  <a:pt x="96" y="140"/>
                  <a:pt x="96" y="140"/>
                </a:cubicBezTo>
                <a:cubicBezTo>
                  <a:pt x="32" y="140"/>
                  <a:pt x="32" y="140"/>
                  <a:pt x="32" y="140"/>
                </a:cubicBezTo>
                <a:lnTo>
                  <a:pt x="32" y="48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35" name="Freeform 22">
            <a:extLst>
              <a:ext uri="{FF2B5EF4-FFF2-40B4-BE49-F238E27FC236}">
                <a16:creationId xmlns:a16="http://schemas.microsoft.com/office/drawing/2014/main" id="{E04F6D1F-1FCF-4B95-9479-A0AF7B611C61}"/>
              </a:ext>
            </a:extLst>
          </p:cNvPr>
          <p:cNvSpPr>
            <a:spLocks noChangeAspect="1" noEditPoints="1"/>
          </p:cNvSpPr>
          <p:nvPr>
            <p:custDataLst>
              <p:tags r:id="rId5"/>
            </p:custDataLst>
          </p:nvPr>
        </p:nvSpPr>
        <p:spPr bwMode="auto">
          <a:xfrm>
            <a:off x="2312808" y="2579756"/>
            <a:ext cx="200302" cy="300784"/>
          </a:xfrm>
          <a:custGeom>
            <a:avLst/>
            <a:gdLst>
              <a:gd name="T0" fmla="*/ 118 w 128"/>
              <a:gd name="T1" fmla="*/ 0 h 192"/>
              <a:gd name="T2" fmla="*/ 10 w 128"/>
              <a:gd name="T3" fmla="*/ 0 h 192"/>
              <a:gd name="T4" fmla="*/ 0 w 128"/>
              <a:gd name="T5" fmla="*/ 10 h 192"/>
              <a:gd name="T6" fmla="*/ 0 w 128"/>
              <a:gd name="T7" fmla="*/ 182 h 192"/>
              <a:gd name="T8" fmla="*/ 10 w 128"/>
              <a:gd name="T9" fmla="*/ 192 h 192"/>
              <a:gd name="T10" fmla="*/ 118 w 128"/>
              <a:gd name="T11" fmla="*/ 192 h 192"/>
              <a:gd name="T12" fmla="*/ 128 w 128"/>
              <a:gd name="T13" fmla="*/ 182 h 192"/>
              <a:gd name="T14" fmla="*/ 128 w 128"/>
              <a:gd name="T15" fmla="*/ 10 h 192"/>
              <a:gd name="T16" fmla="*/ 118 w 128"/>
              <a:gd name="T17" fmla="*/ 0 h 192"/>
              <a:gd name="T18" fmla="*/ 116 w 128"/>
              <a:gd name="T19" fmla="*/ 180 h 192"/>
              <a:gd name="T20" fmla="*/ 12 w 128"/>
              <a:gd name="T21" fmla="*/ 180 h 192"/>
              <a:gd name="T22" fmla="*/ 12 w 128"/>
              <a:gd name="T23" fmla="*/ 12 h 192"/>
              <a:gd name="T24" fmla="*/ 116 w 128"/>
              <a:gd name="T25" fmla="*/ 12 h 192"/>
              <a:gd name="T26" fmla="*/ 116 w 128"/>
              <a:gd name="T27" fmla="*/ 180 h 192"/>
              <a:gd name="T28" fmla="*/ 42 w 128"/>
              <a:gd name="T29" fmla="*/ 28 h 192"/>
              <a:gd name="T30" fmla="*/ 86 w 128"/>
              <a:gd name="T31" fmla="*/ 28 h 192"/>
              <a:gd name="T32" fmla="*/ 88 w 128"/>
              <a:gd name="T33" fmla="*/ 25 h 192"/>
              <a:gd name="T34" fmla="*/ 88 w 128"/>
              <a:gd name="T35" fmla="*/ 23 h 192"/>
              <a:gd name="T36" fmla="*/ 86 w 128"/>
              <a:gd name="T37" fmla="*/ 20 h 192"/>
              <a:gd name="T38" fmla="*/ 42 w 128"/>
              <a:gd name="T39" fmla="*/ 20 h 192"/>
              <a:gd name="T40" fmla="*/ 40 w 128"/>
              <a:gd name="T41" fmla="*/ 23 h 192"/>
              <a:gd name="T42" fmla="*/ 40 w 128"/>
              <a:gd name="T43" fmla="*/ 25 h 192"/>
              <a:gd name="T44" fmla="*/ 42 w 128"/>
              <a:gd name="T45" fmla="*/ 28 h 192"/>
              <a:gd name="T46" fmla="*/ 64 w 128"/>
              <a:gd name="T47" fmla="*/ 160 h 192"/>
              <a:gd name="T48" fmla="*/ 56 w 128"/>
              <a:gd name="T49" fmla="*/ 168 h 192"/>
              <a:gd name="T50" fmla="*/ 64 w 128"/>
              <a:gd name="T51" fmla="*/ 176 h 192"/>
              <a:gd name="T52" fmla="*/ 72 w 128"/>
              <a:gd name="T53" fmla="*/ 168 h 192"/>
              <a:gd name="T54" fmla="*/ 64 w 128"/>
              <a:gd name="T55" fmla="*/ 160 h 192"/>
              <a:gd name="T56" fmla="*/ 23 w 128"/>
              <a:gd name="T57" fmla="*/ 152 h 192"/>
              <a:gd name="T58" fmla="*/ 105 w 128"/>
              <a:gd name="T59" fmla="*/ 152 h 192"/>
              <a:gd name="T60" fmla="*/ 108 w 128"/>
              <a:gd name="T61" fmla="*/ 149 h 192"/>
              <a:gd name="T62" fmla="*/ 108 w 128"/>
              <a:gd name="T63" fmla="*/ 39 h 192"/>
              <a:gd name="T64" fmla="*/ 105 w 128"/>
              <a:gd name="T65" fmla="*/ 36 h 192"/>
              <a:gd name="T66" fmla="*/ 23 w 128"/>
              <a:gd name="T67" fmla="*/ 36 h 192"/>
              <a:gd name="T68" fmla="*/ 20 w 128"/>
              <a:gd name="T69" fmla="*/ 39 h 192"/>
              <a:gd name="T70" fmla="*/ 20 w 128"/>
              <a:gd name="T71" fmla="*/ 149 h 192"/>
              <a:gd name="T72" fmla="*/ 23 w 128"/>
              <a:gd name="T73" fmla="*/ 152 h 192"/>
              <a:gd name="T74" fmla="*/ 32 w 128"/>
              <a:gd name="T75" fmla="*/ 48 h 192"/>
              <a:gd name="T76" fmla="*/ 96 w 128"/>
              <a:gd name="T77" fmla="*/ 48 h 192"/>
              <a:gd name="T78" fmla="*/ 96 w 128"/>
              <a:gd name="T79" fmla="*/ 140 h 192"/>
              <a:gd name="T80" fmla="*/ 32 w 128"/>
              <a:gd name="T81" fmla="*/ 140 h 192"/>
              <a:gd name="T82" fmla="*/ 32 w 128"/>
              <a:gd name="T83" fmla="*/ 48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28" h="192">
                <a:moveTo>
                  <a:pt x="118" y="0"/>
                </a:moveTo>
                <a:cubicBezTo>
                  <a:pt x="10" y="0"/>
                  <a:pt x="10" y="0"/>
                  <a:pt x="10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182"/>
                  <a:pt x="0" y="182"/>
                  <a:pt x="0" y="182"/>
                </a:cubicBezTo>
                <a:cubicBezTo>
                  <a:pt x="0" y="188"/>
                  <a:pt x="4" y="192"/>
                  <a:pt x="10" y="192"/>
                </a:cubicBezTo>
                <a:cubicBezTo>
                  <a:pt x="118" y="192"/>
                  <a:pt x="118" y="192"/>
                  <a:pt x="118" y="192"/>
                </a:cubicBezTo>
                <a:cubicBezTo>
                  <a:pt x="124" y="192"/>
                  <a:pt x="128" y="188"/>
                  <a:pt x="128" y="182"/>
                </a:cubicBezTo>
                <a:cubicBezTo>
                  <a:pt x="128" y="10"/>
                  <a:pt x="128" y="10"/>
                  <a:pt x="128" y="10"/>
                </a:cubicBezTo>
                <a:cubicBezTo>
                  <a:pt x="128" y="4"/>
                  <a:pt x="124" y="0"/>
                  <a:pt x="118" y="0"/>
                </a:cubicBezTo>
                <a:close/>
                <a:moveTo>
                  <a:pt x="116" y="180"/>
                </a:moveTo>
                <a:cubicBezTo>
                  <a:pt x="12" y="180"/>
                  <a:pt x="12" y="180"/>
                  <a:pt x="12" y="180"/>
                </a:cubicBezTo>
                <a:cubicBezTo>
                  <a:pt x="12" y="12"/>
                  <a:pt x="12" y="12"/>
                  <a:pt x="12" y="12"/>
                </a:cubicBezTo>
                <a:cubicBezTo>
                  <a:pt x="116" y="12"/>
                  <a:pt x="116" y="12"/>
                  <a:pt x="116" y="12"/>
                </a:cubicBezTo>
                <a:lnTo>
                  <a:pt x="116" y="180"/>
                </a:lnTo>
                <a:close/>
                <a:moveTo>
                  <a:pt x="42" y="28"/>
                </a:moveTo>
                <a:cubicBezTo>
                  <a:pt x="86" y="28"/>
                  <a:pt x="86" y="28"/>
                  <a:pt x="86" y="28"/>
                </a:cubicBezTo>
                <a:cubicBezTo>
                  <a:pt x="87" y="28"/>
                  <a:pt x="88" y="27"/>
                  <a:pt x="88" y="25"/>
                </a:cubicBezTo>
                <a:cubicBezTo>
                  <a:pt x="88" y="23"/>
                  <a:pt x="88" y="23"/>
                  <a:pt x="88" y="23"/>
                </a:cubicBezTo>
                <a:cubicBezTo>
                  <a:pt x="88" y="21"/>
                  <a:pt x="87" y="20"/>
                  <a:pt x="86" y="20"/>
                </a:cubicBezTo>
                <a:cubicBezTo>
                  <a:pt x="42" y="20"/>
                  <a:pt x="42" y="20"/>
                  <a:pt x="42" y="20"/>
                </a:cubicBezTo>
                <a:cubicBezTo>
                  <a:pt x="41" y="20"/>
                  <a:pt x="40" y="21"/>
                  <a:pt x="40" y="23"/>
                </a:cubicBezTo>
                <a:cubicBezTo>
                  <a:pt x="40" y="25"/>
                  <a:pt x="40" y="25"/>
                  <a:pt x="40" y="25"/>
                </a:cubicBezTo>
                <a:cubicBezTo>
                  <a:pt x="40" y="27"/>
                  <a:pt x="41" y="28"/>
                  <a:pt x="42" y="28"/>
                </a:cubicBezTo>
                <a:close/>
                <a:moveTo>
                  <a:pt x="64" y="160"/>
                </a:moveTo>
                <a:cubicBezTo>
                  <a:pt x="60" y="160"/>
                  <a:pt x="56" y="164"/>
                  <a:pt x="56" y="168"/>
                </a:cubicBezTo>
                <a:cubicBezTo>
                  <a:pt x="56" y="173"/>
                  <a:pt x="60" y="176"/>
                  <a:pt x="64" y="176"/>
                </a:cubicBezTo>
                <a:cubicBezTo>
                  <a:pt x="68" y="176"/>
                  <a:pt x="72" y="173"/>
                  <a:pt x="72" y="168"/>
                </a:cubicBezTo>
                <a:cubicBezTo>
                  <a:pt x="72" y="164"/>
                  <a:pt x="68" y="160"/>
                  <a:pt x="64" y="160"/>
                </a:cubicBezTo>
                <a:close/>
                <a:moveTo>
                  <a:pt x="23" y="152"/>
                </a:moveTo>
                <a:cubicBezTo>
                  <a:pt x="105" y="152"/>
                  <a:pt x="105" y="152"/>
                  <a:pt x="105" y="152"/>
                </a:cubicBezTo>
                <a:cubicBezTo>
                  <a:pt x="106" y="152"/>
                  <a:pt x="108" y="151"/>
                  <a:pt x="108" y="149"/>
                </a:cubicBezTo>
                <a:cubicBezTo>
                  <a:pt x="108" y="39"/>
                  <a:pt x="108" y="39"/>
                  <a:pt x="108" y="39"/>
                </a:cubicBezTo>
                <a:cubicBezTo>
                  <a:pt x="108" y="38"/>
                  <a:pt x="106" y="36"/>
                  <a:pt x="105" y="36"/>
                </a:cubicBezTo>
                <a:cubicBezTo>
                  <a:pt x="23" y="36"/>
                  <a:pt x="23" y="36"/>
                  <a:pt x="23" y="36"/>
                </a:cubicBezTo>
                <a:cubicBezTo>
                  <a:pt x="22" y="36"/>
                  <a:pt x="20" y="38"/>
                  <a:pt x="20" y="39"/>
                </a:cubicBezTo>
                <a:cubicBezTo>
                  <a:pt x="20" y="149"/>
                  <a:pt x="20" y="149"/>
                  <a:pt x="20" y="149"/>
                </a:cubicBezTo>
                <a:cubicBezTo>
                  <a:pt x="20" y="151"/>
                  <a:pt x="22" y="152"/>
                  <a:pt x="23" y="152"/>
                </a:cubicBezTo>
                <a:close/>
                <a:moveTo>
                  <a:pt x="32" y="48"/>
                </a:moveTo>
                <a:cubicBezTo>
                  <a:pt x="96" y="48"/>
                  <a:pt x="96" y="48"/>
                  <a:pt x="96" y="48"/>
                </a:cubicBezTo>
                <a:cubicBezTo>
                  <a:pt x="96" y="140"/>
                  <a:pt x="96" y="140"/>
                  <a:pt x="96" y="140"/>
                </a:cubicBezTo>
                <a:cubicBezTo>
                  <a:pt x="32" y="140"/>
                  <a:pt x="32" y="140"/>
                  <a:pt x="32" y="140"/>
                </a:cubicBezTo>
                <a:lnTo>
                  <a:pt x="32" y="48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36" name="Freeform 22">
            <a:extLst>
              <a:ext uri="{FF2B5EF4-FFF2-40B4-BE49-F238E27FC236}">
                <a16:creationId xmlns:a16="http://schemas.microsoft.com/office/drawing/2014/main" id="{56DB0030-D727-4612-AC36-B715B396F958}"/>
              </a:ext>
            </a:extLst>
          </p:cNvPr>
          <p:cNvSpPr>
            <a:spLocks noChangeAspect="1" noEditPoints="1"/>
          </p:cNvSpPr>
          <p:nvPr>
            <p:custDataLst>
              <p:tags r:id="rId6"/>
            </p:custDataLst>
          </p:nvPr>
        </p:nvSpPr>
        <p:spPr bwMode="auto">
          <a:xfrm>
            <a:off x="2554723" y="3738125"/>
            <a:ext cx="200302" cy="300784"/>
          </a:xfrm>
          <a:custGeom>
            <a:avLst/>
            <a:gdLst>
              <a:gd name="T0" fmla="*/ 118 w 128"/>
              <a:gd name="T1" fmla="*/ 0 h 192"/>
              <a:gd name="T2" fmla="*/ 10 w 128"/>
              <a:gd name="T3" fmla="*/ 0 h 192"/>
              <a:gd name="T4" fmla="*/ 0 w 128"/>
              <a:gd name="T5" fmla="*/ 10 h 192"/>
              <a:gd name="T6" fmla="*/ 0 w 128"/>
              <a:gd name="T7" fmla="*/ 182 h 192"/>
              <a:gd name="T8" fmla="*/ 10 w 128"/>
              <a:gd name="T9" fmla="*/ 192 h 192"/>
              <a:gd name="T10" fmla="*/ 118 w 128"/>
              <a:gd name="T11" fmla="*/ 192 h 192"/>
              <a:gd name="T12" fmla="*/ 128 w 128"/>
              <a:gd name="T13" fmla="*/ 182 h 192"/>
              <a:gd name="T14" fmla="*/ 128 w 128"/>
              <a:gd name="T15" fmla="*/ 10 h 192"/>
              <a:gd name="T16" fmla="*/ 118 w 128"/>
              <a:gd name="T17" fmla="*/ 0 h 192"/>
              <a:gd name="T18" fmla="*/ 116 w 128"/>
              <a:gd name="T19" fmla="*/ 180 h 192"/>
              <a:gd name="T20" fmla="*/ 12 w 128"/>
              <a:gd name="T21" fmla="*/ 180 h 192"/>
              <a:gd name="T22" fmla="*/ 12 w 128"/>
              <a:gd name="T23" fmla="*/ 12 h 192"/>
              <a:gd name="T24" fmla="*/ 116 w 128"/>
              <a:gd name="T25" fmla="*/ 12 h 192"/>
              <a:gd name="T26" fmla="*/ 116 w 128"/>
              <a:gd name="T27" fmla="*/ 180 h 192"/>
              <a:gd name="T28" fmla="*/ 42 w 128"/>
              <a:gd name="T29" fmla="*/ 28 h 192"/>
              <a:gd name="T30" fmla="*/ 86 w 128"/>
              <a:gd name="T31" fmla="*/ 28 h 192"/>
              <a:gd name="T32" fmla="*/ 88 w 128"/>
              <a:gd name="T33" fmla="*/ 25 h 192"/>
              <a:gd name="T34" fmla="*/ 88 w 128"/>
              <a:gd name="T35" fmla="*/ 23 h 192"/>
              <a:gd name="T36" fmla="*/ 86 w 128"/>
              <a:gd name="T37" fmla="*/ 20 h 192"/>
              <a:gd name="T38" fmla="*/ 42 w 128"/>
              <a:gd name="T39" fmla="*/ 20 h 192"/>
              <a:gd name="T40" fmla="*/ 40 w 128"/>
              <a:gd name="T41" fmla="*/ 23 h 192"/>
              <a:gd name="T42" fmla="*/ 40 w 128"/>
              <a:gd name="T43" fmla="*/ 25 h 192"/>
              <a:gd name="T44" fmla="*/ 42 w 128"/>
              <a:gd name="T45" fmla="*/ 28 h 192"/>
              <a:gd name="T46" fmla="*/ 64 w 128"/>
              <a:gd name="T47" fmla="*/ 160 h 192"/>
              <a:gd name="T48" fmla="*/ 56 w 128"/>
              <a:gd name="T49" fmla="*/ 168 h 192"/>
              <a:gd name="T50" fmla="*/ 64 w 128"/>
              <a:gd name="T51" fmla="*/ 176 h 192"/>
              <a:gd name="T52" fmla="*/ 72 w 128"/>
              <a:gd name="T53" fmla="*/ 168 h 192"/>
              <a:gd name="T54" fmla="*/ 64 w 128"/>
              <a:gd name="T55" fmla="*/ 160 h 192"/>
              <a:gd name="T56" fmla="*/ 23 w 128"/>
              <a:gd name="T57" fmla="*/ 152 h 192"/>
              <a:gd name="T58" fmla="*/ 105 w 128"/>
              <a:gd name="T59" fmla="*/ 152 h 192"/>
              <a:gd name="T60" fmla="*/ 108 w 128"/>
              <a:gd name="T61" fmla="*/ 149 h 192"/>
              <a:gd name="T62" fmla="*/ 108 w 128"/>
              <a:gd name="T63" fmla="*/ 39 h 192"/>
              <a:gd name="T64" fmla="*/ 105 w 128"/>
              <a:gd name="T65" fmla="*/ 36 h 192"/>
              <a:gd name="T66" fmla="*/ 23 w 128"/>
              <a:gd name="T67" fmla="*/ 36 h 192"/>
              <a:gd name="T68" fmla="*/ 20 w 128"/>
              <a:gd name="T69" fmla="*/ 39 h 192"/>
              <a:gd name="T70" fmla="*/ 20 w 128"/>
              <a:gd name="T71" fmla="*/ 149 h 192"/>
              <a:gd name="T72" fmla="*/ 23 w 128"/>
              <a:gd name="T73" fmla="*/ 152 h 192"/>
              <a:gd name="T74" fmla="*/ 32 w 128"/>
              <a:gd name="T75" fmla="*/ 48 h 192"/>
              <a:gd name="T76" fmla="*/ 96 w 128"/>
              <a:gd name="T77" fmla="*/ 48 h 192"/>
              <a:gd name="T78" fmla="*/ 96 w 128"/>
              <a:gd name="T79" fmla="*/ 140 h 192"/>
              <a:gd name="T80" fmla="*/ 32 w 128"/>
              <a:gd name="T81" fmla="*/ 140 h 192"/>
              <a:gd name="T82" fmla="*/ 32 w 128"/>
              <a:gd name="T83" fmla="*/ 48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28" h="192">
                <a:moveTo>
                  <a:pt x="118" y="0"/>
                </a:moveTo>
                <a:cubicBezTo>
                  <a:pt x="10" y="0"/>
                  <a:pt x="10" y="0"/>
                  <a:pt x="10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182"/>
                  <a:pt x="0" y="182"/>
                  <a:pt x="0" y="182"/>
                </a:cubicBezTo>
                <a:cubicBezTo>
                  <a:pt x="0" y="188"/>
                  <a:pt x="4" y="192"/>
                  <a:pt x="10" y="192"/>
                </a:cubicBezTo>
                <a:cubicBezTo>
                  <a:pt x="118" y="192"/>
                  <a:pt x="118" y="192"/>
                  <a:pt x="118" y="192"/>
                </a:cubicBezTo>
                <a:cubicBezTo>
                  <a:pt x="124" y="192"/>
                  <a:pt x="128" y="188"/>
                  <a:pt x="128" y="182"/>
                </a:cubicBezTo>
                <a:cubicBezTo>
                  <a:pt x="128" y="10"/>
                  <a:pt x="128" y="10"/>
                  <a:pt x="128" y="10"/>
                </a:cubicBezTo>
                <a:cubicBezTo>
                  <a:pt x="128" y="4"/>
                  <a:pt x="124" y="0"/>
                  <a:pt x="118" y="0"/>
                </a:cubicBezTo>
                <a:close/>
                <a:moveTo>
                  <a:pt x="116" y="180"/>
                </a:moveTo>
                <a:cubicBezTo>
                  <a:pt x="12" y="180"/>
                  <a:pt x="12" y="180"/>
                  <a:pt x="12" y="180"/>
                </a:cubicBezTo>
                <a:cubicBezTo>
                  <a:pt x="12" y="12"/>
                  <a:pt x="12" y="12"/>
                  <a:pt x="12" y="12"/>
                </a:cubicBezTo>
                <a:cubicBezTo>
                  <a:pt x="116" y="12"/>
                  <a:pt x="116" y="12"/>
                  <a:pt x="116" y="12"/>
                </a:cubicBezTo>
                <a:lnTo>
                  <a:pt x="116" y="180"/>
                </a:lnTo>
                <a:close/>
                <a:moveTo>
                  <a:pt x="42" y="28"/>
                </a:moveTo>
                <a:cubicBezTo>
                  <a:pt x="86" y="28"/>
                  <a:pt x="86" y="28"/>
                  <a:pt x="86" y="28"/>
                </a:cubicBezTo>
                <a:cubicBezTo>
                  <a:pt x="87" y="28"/>
                  <a:pt x="88" y="27"/>
                  <a:pt x="88" y="25"/>
                </a:cubicBezTo>
                <a:cubicBezTo>
                  <a:pt x="88" y="23"/>
                  <a:pt x="88" y="23"/>
                  <a:pt x="88" y="23"/>
                </a:cubicBezTo>
                <a:cubicBezTo>
                  <a:pt x="88" y="21"/>
                  <a:pt x="87" y="20"/>
                  <a:pt x="86" y="20"/>
                </a:cubicBezTo>
                <a:cubicBezTo>
                  <a:pt x="42" y="20"/>
                  <a:pt x="42" y="20"/>
                  <a:pt x="42" y="20"/>
                </a:cubicBezTo>
                <a:cubicBezTo>
                  <a:pt x="41" y="20"/>
                  <a:pt x="40" y="21"/>
                  <a:pt x="40" y="23"/>
                </a:cubicBezTo>
                <a:cubicBezTo>
                  <a:pt x="40" y="25"/>
                  <a:pt x="40" y="25"/>
                  <a:pt x="40" y="25"/>
                </a:cubicBezTo>
                <a:cubicBezTo>
                  <a:pt x="40" y="27"/>
                  <a:pt x="41" y="28"/>
                  <a:pt x="42" y="28"/>
                </a:cubicBezTo>
                <a:close/>
                <a:moveTo>
                  <a:pt x="64" y="160"/>
                </a:moveTo>
                <a:cubicBezTo>
                  <a:pt x="60" y="160"/>
                  <a:pt x="56" y="164"/>
                  <a:pt x="56" y="168"/>
                </a:cubicBezTo>
                <a:cubicBezTo>
                  <a:pt x="56" y="173"/>
                  <a:pt x="60" y="176"/>
                  <a:pt x="64" y="176"/>
                </a:cubicBezTo>
                <a:cubicBezTo>
                  <a:pt x="68" y="176"/>
                  <a:pt x="72" y="173"/>
                  <a:pt x="72" y="168"/>
                </a:cubicBezTo>
                <a:cubicBezTo>
                  <a:pt x="72" y="164"/>
                  <a:pt x="68" y="160"/>
                  <a:pt x="64" y="160"/>
                </a:cubicBezTo>
                <a:close/>
                <a:moveTo>
                  <a:pt x="23" y="152"/>
                </a:moveTo>
                <a:cubicBezTo>
                  <a:pt x="105" y="152"/>
                  <a:pt x="105" y="152"/>
                  <a:pt x="105" y="152"/>
                </a:cubicBezTo>
                <a:cubicBezTo>
                  <a:pt x="106" y="152"/>
                  <a:pt x="108" y="151"/>
                  <a:pt x="108" y="149"/>
                </a:cubicBezTo>
                <a:cubicBezTo>
                  <a:pt x="108" y="39"/>
                  <a:pt x="108" y="39"/>
                  <a:pt x="108" y="39"/>
                </a:cubicBezTo>
                <a:cubicBezTo>
                  <a:pt x="108" y="38"/>
                  <a:pt x="106" y="36"/>
                  <a:pt x="105" y="36"/>
                </a:cubicBezTo>
                <a:cubicBezTo>
                  <a:pt x="23" y="36"/>
                  <a:pt x="23" y="36"/>
                  <a:pt x="23" y="36"/>
                </a:cubicBezTo>
                <a:cubicBezTo>
                  <a:pt x="22" y="36"/>
                  <a:pt x="20" y="38"/>
                  <a:pt x="20" y="39"/>
                </a:cubicBezTo>
                <a:cubicBezTo>
                  <a:pt x="20" y="149"/>
                  <a:pt x="20" y="149"/>
                  <a:pt x="20" y="149"/>
                </a:cubicBezTo>
                <a:cubicBezTo>
                  <a:pt x="20" y="151"/>
                  <a:pt x="22" y="152"/>
                  <a:pt x="23" y="152"/>
                </a:cubicBezTo>
                <a:close/>
                <a:moveTo>
                  <a:pt x="32" y="48"/>
                </a:moveTo>
                <a:cubicBezTo>
                  <a:pt x="96" y="48"/>
                  <a:pt x="96" y="48"/>
                  <a:pt x="96" y="48"/>
                </a:cubicBezTo>
                <a:cubicBezTo>
                  <a:pt x="96" y="140"/>
                  <a:pt x="96" y="140"/>
                  <a:pt x="96" y="140"/>
                </a:cubicBezTo>
                <a:cubicBezTo>
                  <a:pt x="32" y="140"/>
                  <a:pt x="32" y="140"/>
                  <a:pt x="32" y="140"/>
                </a:cubicBezTo>
                <a:lnTo>
                  <a:pt x="32" y="48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37" name="Freeform 22">
            <a:extLst>
              <a:ext uri="{FF2B5EF4-FFF2-40B4-BE49-F238E27FC236}">
                <a16:creationId xmlns:a16="http://schemas.microsoft.com/office/drawing/2014/main" id="{8A9C00C4-B4DD-44FC-9D9C-3C06CF424B7F}"/>
              </a:ext>
            </a:extLst>
          </p:cNvPr>
          <p:cNvSpPr>
            <a:spLocks noChangeAspect="1" noEditPoints="1"/>
          </p:cNvSpPr>
          <p:nvPr>
            <p:custDataLst>
              <p:tags r:id="rId7"/>
            </p:custDataLst>
          </p:nvPr>
        </p:nvSpPr>
        <p:spPr bwMode="auto">
          <a:xfrm>
            <a:off x="2014136" y="3246800"/>
            <a:ext cx="200302" cy="300784"/>
          </a:xfrm>
          <a:custGeom>
            <a:avLst/>
            <a:gdLst>
              <a:gd name="T0" fmla="*/ 118 w 128"/>
              <a:gd name="T1" fmla="*/ 0 h 192"/>
              <a:gd name="T2" fmla="*/ 10 w 128"/>
              <a:gd name="T3" fmla="*/ 0 h 192"/>
              <a:gd name="T4" fmla="*/ 0 w 128"/>
              <a:gd name="T5" fmla="*/ 10 h 192"/>
              <a:gd name="T6" fmla="*/ 0 w 128"/>
              <a:gd name="T7" fmla="*/ 182 h 192"/>
              <a:gd name="T8" fmla="*/ 10 w 128"/>
              <a:gd name="T9" fmla="*/ 192 h 192"/>
              <a:gd name="T10" fmla="*/ 118 w 128"/>
              <a:gd name="T11" fmla="*/ 192 h 192"/>
              <a:gd name="T12" fmla="*/ 128 w 128"/>
              <a:gd name="T13" fmla="*/ 182 h 192"/>
              <a:gd name="T14" fmla="*/ 128 w 128"/>
              <a:gd name="T15" fmla="*/ 10 h 192"/>
              <a:gd name="T16" fmla="*/ 118 w 128"/>
              <a:gd name="T17" fmla="*/ 0 h 192"/>
              <a:gd name="T18" fmla="*/ 116 w 128"/>
              <a:gd name="T19" fmla="*/ 180 h 192"/>
              <a:gd name="T20" fmla="*/ 12 w 128"/>
              <a:gd name="T21" fmla="*/ 180 h 192"/>
              <a:gd name="T22" fmla="*/ 12 w 128"/>
              <a:gd name="T23" fmla="*/ 12 h 192"/>
              <a:gd name="T24" fmla="*/ 116 w 128"/>
              <a:gd name="T25" fmla="*/ 12 h 192"/>
              <a:gd name="T26" fmla="*/ 116 w 128"/>
              <a:gd name="T27" fmla="*/ 180 h 192"/>
              <a:gd name="T28" fmla="*/ 42 w 128"/>
              <a:gd name="T29" fmla="*/ 28 h 192"/>
              <a:gd name="T30" fmla="*/ 86 w 128"/>
              <a:gd name="T31" fmla="*/ 28 h 192"/>
              <a:gd name="T32" fmla="*/ 88 w 128"/>
              <a:gd name="T33" fmla="*/ 25 h 192"/>
              <a:gd name="T34" fmla="*/ 88 w 128"/>
              <a:gd name="T35" fmla="*/ 23 h 192"/>
              <a:gd name="T36" fmla="*/ 86 w 128"/>
              <a:gd name="T37" fmla="*/ 20 h 192"/>
              <a:gd name="T38" fmla="*/ 42 w 128"/>
              <a:gd name="T39" fmla="*/ 20 h 192"/>
              <a:gd name="T40" fmla="*/ 40 w 128"/>
              <a:gd name="T41" fmla="*/ 23 h 192"/>
              <a:gd name="T42" fmla="*/ 40 w 128"/>
              <a:gd name="T43" fmla="*/ 25 h 192"/>
              <a:gd name="T44" fmla="*/ 42 w 128"/>
              <a:gd name="T45" fmla="*/ 28 h 192"/>
              <a:gd name="T46" fmla="*/ 64 w 128"/>
              <a:gd name="T47" fmla="*/ 160 h 192"/>
              <a:gd name="T48" fmla="*/ 56 w 128"/>
              <a:gd name="T49" fmla="*/ 168 h 192"/>
              <a:gd name="T50" fmla="*/ 64 w 128"/>
              <a:gd name="T51" fmla="*/ 176 h 192"/>
              <a:gd name="T52" fmla="*/ 72 w 128"/>
              <a:gd name="T53" fmla="*/ 168 h 192"/>
              <a:gd name="T54" fmla="*/ 64 w 128"/>
              <a:gd name="T55" fmla="*/ 160 h 192"/>
              <a:gd name="T56" fmla="*/ 23 w 128"/>
              <a:gd name="T57" fmla="*/ 152 h 192"/>
              <a:gd name="T58" fmla="*/ 105 w 128"/>
              <a:gd name="T59" fmla="*/ 152 h 192"/>
              <a:gd name="T60" fmla="*/ 108 w 128"/>
              <a:gd name="T61" fmla="*/ 149 h 192"/>
              <a:gd name="T62" fmla="*/ 108 w 128"/>
              <a:gd name="T63" fmla="*/ 39 h 192"/>
              <a:gd name="T64" fmla="*/ 105 w 128"/>
              <a:gd name="T65" fmla="*/ 36 h 192"/>
              <a:gd name="T66" fmla="*/ 23 w 128"/>
              <a:gd name="T67" fmla="*/ 36 h 192"/>
              <a:gd name="T68" fmla="*/ 20 w 128"/>
              <a:gd name="T69" fmla="*/ 39 h 192"/>
              <a:gd name="T70" fmla="*/ 20 w 128"/>
              <a:gd name="T71" fmla="*/ 149 h 192"/>
              <a:gd name="T72" fmla="*/ 23 w 128"/>
              <a:gd name="T73" fmla="*/ 152 h 192"/>
              <a:gd name="T74" fmla="*/ 32 w 128"/>
              <a:gd name="T75" fmla="*/ 48 h 192"/>
              <a:gd name="T76" fmla="*/ 96 w 128"/>
              <a:gd name="T77" fmla="*/ 48 h 192"/>
              <a:gd name="T78" fmla="*/ 96 w 128"/>
              <a:gd name="T79" fmla="*/ 140 h 192"/>
              <a:gd name="T80" fmla="*/ 32 w 128"/>
              <a:gd name="T81" fmla="*/ 140 h 192"/>
              <a:gd name="T82" fmla="*/ 32 w 128"/>
              <a:gd name="T83" fmla="*/ 48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28" h="192">
                <a:moveTo>
                  <a:pt x="118" y="0"/>
                </a:moveTo>
                <a:cubicBezTo>
                  <a:pt x="10" y="0"/>
                  <a:pt x="10" y="0"/>
                  <a:pt x="10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182"/>
                  <a:pt x="0" y="182"/>
                  <a:pt x="0" y="182"/>
                </a:cubicBezTo>
                <a:cubicBezTo>
                  <a:pt x="0" y="188"/>
                  <a:pt x="4" y="192"/>
                  <a:pt x="10" y="192"/>
                </a:cubicBezTo>
                <a:cubicBezTo>
                  <a:pt x="118" y="192"/>
                  <a:pt x="118" y="192"/>
                  <a:pt x="118" y="192"/>
                </a:cubicBezTo>
                <a:cubicBezTo>
                  <a:pt x="124" y="192"/>
                  <a:pt x="128" y="188"/>
                  <a:pt x="128" y="182"/>
                </a:cubicBezTo>
                <a:cubicBezTo>
                  <a:pt x="128" y="10"/>
                  <a:pt x="128" y="10"/>
                  <a:pt x="128" y="10"/>
                </a:cubicBezTo>
                <a:cubicBezTo>
                  <a:pt x="128" y="4"/>
                  <a:pt x="124" y="0"/>
                  <a:pt x="118" y="0"/>
                </a:cubicBezTo>
                <a:close/>
                <a:moveTo>
                  <a:pt x="116" y="180"/>
                </a:moveTo>
                <a:cubicBezTo>
                  <a:pt x="12" y="180"/>
                  <a:pt x="12" y="180"/>
                  <a:pt x="12" y="180"/>
                </a:cubicBezTo>
                <a:cubicBezTo>
                  <a:pt x="12" y="12"/>
                  <a:pt x="12" y="12"/>
                  <a:pt x="12" y="12"/>
                </a:cubicBezTo>
                <a:cubicBezTo>
                  <a:pt x="116" y="12"/>
                  <a:pt x="116" y="12"/>
                  <a:pt x="116" y="12"/>
                </a:cubicBezTo>
                <a:lnTo>
                  <a:pt x="116" y="180"/>
                </a:lnTo>
                <a:close/>
                <a:moveTo>
                  <a:pt x="42" y="28"/>
                </a:moveTo>
                <a:cubicBezTo>
                  <a:pt x="86" y="28"/>
                  <a:pt x="86" y="28"/>
                  <a:pt x="86" y="28"/>
                </a:cubicBezTo>
                <a:cubicBezTo>
                  <a:pt x="87" y="28"/>
                  <a:pt x="88" y="27"/>
                  <a:pt x="88" y="25"/>
                </a:cubicBezTo>
                <a:cubicBezTo>
                  <a:pt x="88" y="23"/>
                  <a:pt x="88" y="23"/>
                  <a:pt x="88" y="23"/>
                </a:cubicBezTo>
                <a:cubicBezTo>
                  <a:pt x="88" y="21"/>
                  <a:pt x="87" y="20"/>
                  <a:pt x="86" y="20"/>
                </a:cubicBezTo>
                <a:cubicBezTo>
                  <a:pt x="42" y="20"/>
                  <a:pt x="42" y="20"/>
                  <a:pt x="42" y="20"/>
                </a:cubicBezTo>
                <a:cubicBezTo>
                  <a:pt x="41" y="20"/>
                  <a:pt x="40" y="21"/>
                  <a:pt x="40" y="23"/>
                </a:cubicBezTo>
                <a:cubicBezTo>
                  <a:pt x="40" y="25"/>
                  <a:pt x="40" y="25"/>
                  <a:pt x="40" y="25"/>
                </a:cubicBezTo>
                <a:cubicBezTo>
                  <a:pt x="40" y="27"/>
                  <a:pt x="41" y="28"/>
                  <a:pt x="42" y="28"/>
                </a:cubicBezTo>
                <a:close/>
                <a:moveTo>
                  <a:pt x="64" y="160"/>
                </a:moveTo>
                <a:cubicBezTo>
                  <a:pt x="60" y="160"/>
                  <a:pt x="56" y="164"/>
                  <a:pt x="56" y="168"/>
                </a:cubicBezTo>
                <a:cubicBezTo>
                  <a:pt x="56" y="173"/>
                  <a:pt x="60" y="176"/>
                  <a:pt x="64" y="176"/>
                </a:cubicBezTo>
                <a:cubicBezTo>
                  <a:pt x="68" y="176"/>
                  <a:pt x="72" y="173"/>
                  <a:pt x="72" y="168"/>
                </a:cubicBezTo>
                <a:cubicBezTo>
                  <a:pt x="72" y="164"/>
                  <a:pt x="68" y="160"/>
                  <a:pt x="64" y="160"/>
                </a:cubicBezTo>
                <a:close/>
                <a:moveTo>
                  <a:pt x="23" y="152"/>
                </a:moveTo>
                <a:cubicBezTo>
                  <a:pt x="105" y="152"/>
                  <a:pt x="105" y="152"/>
                  <a:pt x="105" y="152"/>
                </a:cubicBezTo>
                <a:cubicBezTo>
                  <a:pt x="106" y="152"/>
                  <a:pt x="108" y="151"/>
                  <a:pt x="108" y="149"/>
                </a:cubicBezTo>
                <a:cubicBezTo>
                  <a:pt x="108" y="39"/>
                  <a:pt x="108" y="39"/>
                  <a:pt x="108" y="39"/>
                </a:cubicBezTo>
                <a:cubicBezTo>
                  <a:pt x="108" y="38"/>
                  <a:pt x="106" y="36"/>
                  <a:pt x="105" y="36"/>
                </a:cubicBezTo>
                <a:cubicBezTo>
                  <a:pt x="23" y="36"/>
                  <a:pt x="23" y="36"/>
                  <a:pt x="23" y="36"/>
                </a:cubicBezTo>
                <a:cubicBezTo>
                  <a:pt x="22" y="36"/>
                  <a:pt x="20" y="38"/>
                  <a:pt x="20" y="39"/>
                </a:cubicBezTo>
                <a:cubicBezTo>
                  <a:pt x="20" y="149"/>
                  <a:pt x="20" y="149"/>
                  <a:pt x="20" y="149"/>
                </a:cubicBezTo>
                <a:cubicBezTo>
                  <a:pt x="20" y="151"/>
                  <a:pt x="22" y="152"/>
                  <a:pt x="23" y="152"/>
                </a:cubicBezTo>
                <a:close/>
                <a:moveTo>
                  <a:pt x="32" y="48"/>
                </a:moveTo>
                <a:cubicBezTo>
                  <a:pt x="96" y="48"/>
                  <a:pt x="96" y="48"/>
                  <a:pt x="96" y="48"/>
                </a:cubicBezTo>
                <a:cubicBezTo>
                  <a:pt x="96" y="140"/>
                  <a:pt x="96" y="140"/>
                  <a:pt x="96" y="140"/>
                </a:cubicBezTo>
                <a:cubicBezTo>
                  <a:pt x="32" y="140"/>
                  <a:pt x="32" y="140"/>
                  <a:pt x="32" y="140"/>
                </a:cubicBezTo>
                <a:lnTo>
                  <a:pt x="32" y="48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pic>
        <p:nvPicPr>
          <p:cNvPr id="38" name="Grafik 37">
            <a:extLst>
              <a:ext uri="{FF2B5EF4-FFF2-40B4-BE49-F238E27FC236}">
                <a16:creationId xmlns:a16="http://schemas.microsoft.com/office/drawing/2014/main" id="{938C4D6E-D800-4F6C-A6AA-2F947A58AD80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8"/>
              </a:ext>
            </a:extLst>
          </a:blip>
          <a:stretch>
            <a:fillRect/>
          </a:stretch>
        </p:blipFill>
        <p:spPr>
          <a:xfrm>
            <a:off x="2783401" y="3003981"/>
            <a:ext cx="497055" cy="583946"/>
          </a:xfrm>
          <a:prstGeom prst="rect">
            <a:avLst/>
          </a:prstGeom>
        </p:spPr>
      </p:pic>
      <p:grpSp>
        <p:nvGrpSpPr>
          <p:cNvPr id="48" name="Gruppieren 47">
            <a:extLst>
              <a:ext uri="{FF2B5EF4-FFF2-40B4-BE49-F238E27FC236}">
                <a16:creationId xmlns:a16="http://schemas.microsoft.com/office/drawing/2014/main" id="{E827D432-EE7A-4FCC-9F76-54D194BF9332}"/>
              </a:ext>
            </a:extLst>
          </p:cNvPr>
          <p:cNvGrpSpPr/>
          <p:nvPr/>
        </p:nvGrpSpPr>
        <p:grpSpPr>
          <a:xfrm>
            <a:off x="3723771" y="1066800"/>
            <a:ext cx="2537454" cy="2133600"/>
            <a:chOff x="2734952" y="1948800"/>
            <a:chExt cx="2537454" cy="2133600"/>
          </a:xfrm>
        </p:grpSpPr>
        <p:sp>
          <p:nvSpPr>
            <p:cNvPr id="49" name="Sechseck 48">
              <a:extLst>
                <a:ext uri="{FF2B5EF4-FFF2-40B4-BE49-F238E27FC236}">
                  <a16:creationId xmlns:a16="http://schemas.microsoft.com/office/drawing/2014/main" id="{27DA3FB2-70B8-4B87-ABF8-01DDC0C41773}"/>
                </a:ext>
              </a:extLst>
            </p:cNvPr>
            <p:cNvSpPr/>
            <p:nvPr/>
          </p:nvSpPr>
          <p:spPr>
            <a:xfrm>
              <a:off x="2734952" y="1948800"/>
              <a:ext cx="2537454" cy="2133600"/>
            </a:xfrm>
            <a:prstGeom prst="hexagon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 anchor="ctr">
              <a:no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sz="1800" b="0">
                <a:solidFill>
                  <a:srgbClr val="4D4D4D"/>
                </a:solidFill>
                <a:latin typeface="Segoe UI" pitchFamily="34" charset="0"/>
                <a:cs typeface="Segoe UI" pitchFamily="34" charset="0"/>
              </a:endParaRPr>
            </a:p>
          </p:txBody>
        </p:sp>
        <p:sp>
          <p:nvSpPr>
            <p:cNvPr id="50" name="Freeform 22">
              <a:extLst>
                <a:ext uri="{FF2B5EF4-FFF2-40B4-BE49-F238E27FC236}">
                  <a16:creationId xmlns:a16="http://schemas.microsoft.com/office/drawing/2014/main" id="{2E01CBFF-62CA-4940-AFCD-7F3397F3E9D0}"/>
                </a:ext>
              </a:extLst>
            </p:cNvPr>
            <p:cNvSpPr>
              <a:spLocks noChangeAspect="1" noEditPoints="1"/>
            </p:cNvSpPr>
            <p:nvPr>
              <p:custDataLst>
                <p:tags r:id="rId8"/>
              </p:custDataLst>
            </p:nvPr>
          </p:nvSpPr>
          <p:spPr bwMode="auto">
            <a:xfrm>
              <a:off x="4224892" y="2324792"/>
              <a:ext cx="200302" cy="300784"/>
            </a:xfrm>
            <a:custGeom>
              <a:avLst/>
              <a:gdLst>
                <a:gd name="T0" fmla="*/ 118 w 128"/>
                <a:gd name="T1" fmla="*/ 0 h 192"/>
                <a:gd name="T2" fmla="*/ 10 w 128"/>
                <a:gd name="T3" fmla="*/ 0 h 192"/>
                <a:gd name="T4" fmla="*/ 0 w 128"/>
                <a:gd name="T5" fmla="*/ 10 h 192"/>
                <a:gd name="T6" fmla="*/ 0 w 128"/>
                <a:gd name="T7" fmla="*/ 182 h 192"/>
                <a:gd name="T8" fmla="*/ 10 w 128"/>
                <a:gd name="T9" fmla="*/ 192 h 192"/>
                <a:gd name="T10" fmla="*/ 118 w 128"/>
                <a:gd name="T11" fmla="*/ 192 h 192"/>
                <a:gd name="T12" fmla="*/ 128 w 128"/>
                <a:gd name="T13" fmla="*/ 182 h 192"/>
                <a:gd name="T14" fmla="*/ 128 w 128"/>
                <a:gd name="T15" fmla="*/ 10 h 192"/>
                <a:gd name="T16" fmla="*/ 118 w 128"/>
                <a:gd name="T17" fmla="*/ 0 h 192"/>
                <a:gd name="T18" fmla="*/ 116 w 128"/>
                <a:gd name="T19" fmla="*/ 180 h 192"/>
                <a:gd name="T20" fmla="*/ 12 w 128"/>
                <a:gd name="T21" fmla="*/ 180 h 192"/>
                <a:gd name="T22" fmla="*/ 12 w 128"/>
                <a:gd name="T23" fmla="*/ 12 h 192"/>
                <a:gd name="T24" fmla="*/ 116 w 128"/>
                <a:gd name="T25" fmla="*/ 12 h 192"/>
                <a:gd name="T26" fmla="*/ 116 w 128"/>
                <a:gd name="T27" fmla="*/ 180 h 192"/>
                <a:gd name="T28" fmla="*/ 42 w 128"/>
                <a:gd name="T29" fmla="*/ 28 h 192"/>
                <a:gd name="T30" fmla="*/ 86 w 128"/>
                <a:gd name="T31" fmla="*/ 28 h 192"/>
                <a:gd name="T32" fmla="*/ 88 w 128"/>
                <a:gd name="T33" fmla="*/ 25 h 192"/>
                <a:gd name="T34" fmla="*/ 88 w 128"/>
                <a:gd name="T35" fmla="*/ 23 h 192"/>
                <a:gd name="T36" fmla="*/ 86 w 128"/>
                <a:gd name="T37" fmla="*/ 20 h 192"/>
                <a:gd name="T38" fmla="*/ 42 w 128"/>
                <a:gd name="T39" fmla="*/ 20 h 192"/>
                <a:gd name="T40" fmla="*/ 40 w 128"/>
                <a:gd name="T41" fmla="*/ 23 h 192"/>
                <a:gd name="T42" fmla="*/ 40 w 128"/>
                <a:gd name="T43" fmla="*/ 25 h 192"/>
                <a:gd name="T44" fmla="*/ 42 w 128"/>
                <a:gd name="T45" fmla="*/ 28 h 192"/>
                <a:gd name="T46" fmla="*/ 64 w 128"/>
                <a:gd name="T47" fmla="*/ 160 h 192"/>
                <a:gd name="T48" fmla="*/ 56 w 128"/>
                <a:gd name="T49" fmla="*/ 168 h 192"/>
                <a:gd name="T50" fmla="*/ 64 w 128"/>
                <a:gd name="T51" fmla="*/ 176 h 192"/>
                <a:gd name="T52" fmla="*/ 72 w 128"/>
                <a:gd name="T53" fmla="*/ 168 h 192"/>
                <a:gd name="T54" fmla="*/ 64 w 128"/>
                <a:gd name="T55" fmla="*/ 160 h 192"/>
                <a:gd name="T56" fmla="*/ 23 w 128"/>
                <a:gd name="T57" fmla="*/ 152 h 192"/>
                <a:gd name="T58" fmla="*/ 105 w 128"/>
                <a:gd name="T59" fmla="*/ 152 h 192"/>
                <a:gd name="T60" fmla="*/ 108 w 128"/>
                <a:gd name="T61" fmla="*/ 149 h 192"/>
                <a:gd name="T62" fmla="*/ 108 w 128"/>
                <a:gd name="T63" fmla="*/ 39 h 192"/>
                <a:gd name="T64" fmla="*/ 105 w 128"/>
                <a:gd name="T65" fmla="*/ 36 h 192"/>
                <a:gd name="T66" fmla="*/ 23 w 128"/>
                <a:gd name="T67" fmla="*/ 36 h 192"/>
                <a:gd name="T68" fmla="*/ 20 w 128"/>
                <a:gd name="T69" fmla="*/ 39 h 192"/>
                <a:gd name="T70" fmla="*/ 20 w 128"/>
                <a:gd name="T71" fmla="*/ 149 h 192"/>
                <a:gd name="T72" fmla="*/ 23 w 128"/>
                <a:gd name="T73" fmla="*/ 152 h 192"/>
                <a:gd name="T74" fmla="*/ 32 w 128"/>
                <a:gd name="T75" fmla="*/ 48 h 192"/>
                <a:gd name="T76" fmla="*/ 96 w 128"/>
                <a:gd name="T77" fmla="*/ 48 h 192"/>
                <a:gd name="T78" fmla="*/ 96 w 128"/>
                <a:gd name="T79" fmla="*/ 140 h 192"/>
                <a:gd name="T80" fmla="*/ 32 w 128"/>
                <a:gd name="T81" fmla="*/ 140 h 192"/>
                <a:gd name="T82" fmla="*/ 32 w 128"/>
                <a:gd name="T83" fmla="*/ 48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28" h="192">
                  <a:moveTo>
                    <a:pt x="118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88"/>
                    <a:pt x="4" y="192"/>
                    <a:pt x="10" y="192"/>
                  </a:cubicBezTo>
                  <a:cubicBezTo>
                    <a:pt x="118" y="192"/>
                    <a:pt x="118" y="192"/>
                    <a:pt x="118" y="192"/>
                  </a:cubicBezTo>
                  <a:cubicBezTo>
                    <a:pt x="124" y="192"/>
                    <a:pt x="128" y="188"/>
                    <a:pt x="128" y="182"/>
                  </a:cubicBezTo>
                  <a:cubicBezTo>
                    <a:pt x="128" y="10"/>
                    <a:pt x="128" y="10"/>
                    <a:pt x="128" y="10"/>
                  </a:cubicBezTo>
                  <a:cubicBezTo>
                    <a:pt x="128" y="4"/>
                    <a:pt x="124" y="0"/>
                    <a:pt x="118" y="0"/>
                  </a:cubicBezTo>
                  <a:close/>
                  <a:moveTo>
                    <a:pt x="116" y="180"/>
                  </a:moveTo>
                  <a:cubicBezTo>
                    <a:pt x="12" y="180"/>
                    <a:pt x="12" y="180"/>
                    <a:pt x="12" y="180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16" y="12"/>
                    <a:pt x="116" y="12"/>
                    <a:pt x="116" y="12"/>
                  </a:cubicBezTo>
                  <a:lnTo>
                    <a:pt x="116" y="180"/>
                  </a:lnTo>
                  <a:close/>
                  <a:moveTo>
                    <a:pt x="42" y="28"/>
                  </a:moveTo>
                  <a:cubicBezTo>
                    <a:pt x="86" y="28"/>
                    <a:pt x="86" y="28"/>
                    <a:pt x="86" y="28"/>
                  </a:cubicBezTo>
                  <a:cubicBezTo>
                    <a:pt x="87" y="28"/>
                    <a:pt x="88" y="27"/>
                    <a:pt x="88" y="25"/>
                  </a:cubicBezTo>
                  <a:cubicBezTo>
                    <a:pt x="88" y="23"/>
                    <a:pt x="88" y="23"/>
                    <a:pt x="88" y="23"/>
                  </a:cubicBezTo>
                  <a:cubicBezTo>
                    <a:pt x="88" y="21"/>
                    <a:pt x="87" y="20"/>
                    <a:pt x="86" y="20"/>
                  </a:cubicBezTo>
                  <a:cubicBezTo>
                    <a:pt x="42" y="20"/>
                    <a:pt x="42" y="20"/>
                    <a:pt x="42" y="20"/>
                  </a:cubicBezTo>
                  <a:cubicBezTo>
                    <a:pt x="41" y="20"/>
                    <a:pt x="40" y="21"/>
                    <a:pt x="40" y="23"/>
                  </a:cubicBezTo>
                  <a:cubicBezTo>
                    <a:pt x="40" y="25"/>
                    <a:pt x="40" y="25"/>
                    <a:pt x="40" y="25"/>
                  </a:cubicBezTo>
                  <a:cubicBezTo>
                    <a:pt x="40" y="27"/>
                    <a:pt x="41" y="28"/>
                    <a:pt x="42" y="28"/>
                  </a:cubicBezTo>
                  <a:close/>
                  <a:moveTo>
                    <a:pt x="64" y="160"/>
                  </a:moveTo>
                  <a:cubicBezTo>
                    <a:pt x="60" y="160"/>
                    <a:pt x="56" y="164"/>
                    <a:pt x="56" y="168"/>
                  </a:cubicBezTo>
                  <a:cubicBezTo>
                    <a:pt x="56" y="173"/>
                    <a:pt x="60" y="176"/>
                    <a:pt x="64" y="176"/>
                  </a:cubicBezTo>
                  <a:cubicBezTo>
                    <a:pt x="68" y="176"/>
                    <a:pt x="72" y="173"/>
                    <a:pt x="72" y="168"/>
                  </a:cubicBezTo>
                  <a:cubicBezTo>
                    <a:pt x="72" y="164"/>
                    <a:pt x="68" y="160"/>
                    <a:pt x="64" y="160"/>
                  </a:cubicBezTo>
                  <a:close/>
                  <a:moveTo>
                    <a:pt x="23" y="152"/>
                  </a:moveTo>
                  <a:cubicBezTo>
                    <a:pt x="105" y="152"/>
                    <a:pt x="105" y="152"/>
                    <a:pt x="105" y="152"/>
                  </a:cubicBezTo>
                  <a:cubicBezTo>
                    <a:pt x="106" y="152"/>
                    <a:pt x="108" y="151"/>
                    <a:pt x="108" y="14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8"/>
                    <a:pt x="106" y="36"/>
                    <a:pt x="105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2" y="36"/>
                    <a:pt x="20" y="38"/>
                    <a:pt x="20" y="39"/>
                  </a:cubicBezTo>
                  <a:cubicBezTo>
                    <a:pt x="20" y="149"/>
                    <a:pt x="20" y="149"/>
                    <a:pt x="20" y="149"/>
                  </a:cubicBezTo>
                  <a:cubicBezTo>
                    <a:pt x="20" y="151"/>
                    <a:pt x="22" y="152"/>
                    <a:pt x="23" y="152"/>
                  </a:cubicBezTo>
                  <a:close/>
                  <a:moveTo>
                    <a:pt x="32" y="48"/>
                  </a:moveTo>
                  <a:cubicBezTo>
                    <a:pt x="96" y="48"/>
                    <a:pt x="96" y="48"/>
                    <a:pt x="96" y="48"/>
                  </a:cubicBezTo>
                  <a:cubicBezTo>
                    <a:pt x="96" y="140"/>
                    <a:pt x="96" y="140"/>
                    <a:pt x="96" y="140"/>
                  </a:cubicBezTo>
                  <a:cubicBezTo>
                    <a:pt x="32" y="140"/>
                    <a:pt x="32" y="140"/>
                    <a:pt x="32" y="140"/>
                  </a:cubicBezTo>
                  <a:lnTo>
                    <a:pt x="32" y="48"/>
                  </a:ln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51" name="Freeform 22">
              <a:extLst>
                <a:ext uri="{FF2B5EF4-FFF2-40B4-BE49-F238E27FC236}">
                  <a16:creationId xmlns:a16="http://schemas.microsoft.com/office/drawing/2014/main" id="{8FC88A8B-C2EC-4070-B5AF-9A623631D76A}"/>
                </a:ext>
              </a:extLst>
            </p:cNvPr>
            <p:cNvSpPr>
              <a:spLocks noChangeAspect="1" noEditPoints="1"/>
            </p:cNvSpPr>
            <p:nvPr>
              <p:custDataLst>
                <p:tags r:id="rId9"/>
              </p:custDataLst>
            </p:nvPr>
          </p:nvSpPr>
          <p:spPr bwMode="auto">
            <a:xfrm>
              <a:off x="4386188" y="3449370"/>
              <a:ext cx="200302" cy="300784"/>
            </a:xfrm>
            <a:custGeom>
              <a:avLst/>
              <a:gdLst>
                <a:gd name="T0" fmla="*/ 118 w 128"/>
                <a:gd name="T1" fmla="*/ 0 h 192"/>
                <a:gd name="T2" fmla="*/ 10 w 128"/>
                <a:gd name="T3" fmla="*/ 0 h 192"/>
                <a:gd name="T4" fmla="*/ 0 w 128"/>
                <a:gd name="T5" fmla="*/ 10 h 192"/>
                <a:gd name="T6" fmla="*/ 0 w 128"/>
                <a:gd name="T7" fmla="*/ 182 h 192"/>
                <a:gd name="T8" fmla="*/ 10 w 128"/>
                <a:gd name="T9" fmla="*/ 192 h 192"/>
                <a:gd name="T10" fmla="*/ 118 w 128"/>
                <a:gd name="T11" fmla="*/ 192 h 192"/>
                <a:gd name="T12" fmla="*/ 128 w 128"/>
                <a:gd name="T13" fmla="*/ 182 h 192"/>
                <a:gd name="T14" fmla="*/ 128 w 128"/>
                <a:gd name="T15" fmla="*/ 10 h 192"/>
                <a:gd name="T16" fmla="*/ 118 w 128"/>
                <a:gd name="T17" fmla="*/ 0 h 192"/>
                <a:gd name="T18" fmla="*/ 116 w 128"/>
                <a:gd name="T19" fmla="*/ 180 h 192"/>
                <a:gd name="T20" fmla="*/ 12 w 128"/>
                <a:gd name="T21" fmla="*/ 180 h 192"/>
                <a:gd name="T22" fmla="*/ 12 w 128"/>
                <a:gd name="T23" fmla="*/ 12 h 192"/>
                <a:gd name="T24" fmla="*/ 116 w 128"/>
                <a:gd name="T25" fmla="*/ 12 h 192"/>
                <a:gd name="T26" fmla="*/ 116 w 128"/>
                <a:gd name="T27" fmla="*/ 180 h 192"/>
                <a:gd name="T28" fmla="*/ 42 w 128"/>
                <a:gd name="T29" fmla="*/ 28 h 192"/>
                <a:gd name="T30" fmla="*/ 86 w 128"/>
                <a:gd name="T31" fmla="*/ 28 h 192"/>
                <a:gd name="T32" fmla="*/ 88 w 128"/>
                <a:gd name="T33" fmla="*/ 25 h 192"/>
                <a:gd name="T34" fmla="*/ 88 w 128"/>
                <a:gd name="T35" fmla="*/ 23 h 192"/>
                <a:gd name="T36" fmla="*/ 86 w 128"/>
                <a:gd name="T37" fmla="*/ 20 h 192"/>
                <a:gd name="T38" fmla="*/ 42 w 128"/>
                <a:gd name="T39" fmla="*/ 20 h 192"/>
                <a:gd name="T40" fmla="*/ 40 w 128"/>
                <a:gd name="T41" fmla="*/ 23 h 192"/>
                <a:gd name="T42" fmla="*/ 40 w 128"/>
                <a:gd name="T43" fmla="*/ 25 h 192"/>
                <a:gd name="T44" fmla="*/ 42 w 128"/>
                <a:gd name="T45" fmla="*/ 28 h 192"/>
                <a:gd name="T46" fmla="*/ 64 w 128"/>
                <a:gd name="T47" fmla="*/ 160 h 192"/>
                <a:gd name="T48" fmla="*/ 56 w 128"/>
                <a:gd name="T49" fmla="*/ 168 h 192"/>
                <a:gd name="T50" fmla="*/ 64 w 128"/>
                <a:gd name="T51" fmla="*/ 176 h 192"/>
                <a:gd name="T52" fmla="*/ 72 w 128"/>
                <a:gd name="T53" fmla="*/ 168 h 192"/>
                <a:gd name="T54" fmla="*/ 64 w 128"/>
                <a:gd name="T55" fmla="*/ 160 h 192"/>
                <a:gd name="T56" fmla="*/ 23 w 128"/>
                <a:gd name="T57" fmla="*/ 152 h 192"/>
                <a:gd name="T58" fmla="*/ 105 w 128"/>
                <a:gd name="T59" fmla="*/ 152 h 192"/>
                <a:gd name="T60" fmla="*/ 108 w 128"/>
                <a:gd name="T61" fmla="*/ 149 h 192"/>
                <a:gd name="T62" fmla="*/ 108 w 128"/>
                <a:gd name="T63" fmla="*/ 39 h 192"/>
                <a:gd name="T64" fmla="*/ 105 w 128"/>
                <a:gd name="T65" fmla="*/ 36 h 192"/>
                <a:gd name="T66" fmla="*/ 23 w 128"/>
                <a:gd name="T67" fmla="*/ 36 h 192"/>
                <a:gd name="T68" fmla="*/ 20 w 128"/>
                <a:gd name="T69" fmla="*/ 39 h 192"/>
                <a:gd name="T70" fmla="*/ 20 w 128"/>
                <a:gd name="T71" fmla="*/ 149 h 192"/>
                <a:gd name="T72" fmla="*/ 23 w 128"/>
                <a:gd name="T73" fmla="*/ 152 h 192"/>
                <a:gd name="T74" fmla="*/ 32 w 128"/>
                <a:gd name="T75" fmla="*/ 48 h 192"/>
                <a:gd name="T76" fmla="*/ 96 w 128"/>
                <a:gd name="T77" fmla="*/ 48 h 192"/>
                <a:gd name="T78" fmla="*/ 96 w 128"/>
                <a:gd name="T79" fmla="*/ 140 h 192"/>
                <a:gd name="T80" fmla="*/ 32 w 128"/>
                <a:gd name="T81" fmla="*/ 140 h 192"/>
                <a:gd name="T82" fmla="*/ 32 w 128"/>
                <a:gd name="T83" fmla="*/ 48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28" h="192">
                  <a:moveTo>
                    <a:pt x="118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88"/>
                    <a:pt x="4" y="192"/>
                    <a:pt x="10" y="192"/>
                  </a:cubicBezTo>
                  <a:cubicBezTo>
                    <a:pt x="118" y="192"/>
                    <a:pt x="118" y="192"/>
                    <a:pt x="118" y="192"/>
                  </a:cubicBezTo>
                  <a:cubicBezTo>
                    <a:pt x="124" y="192"/>
                    <a:pt x="128" y="188"/>
                    <a:pt x="128" y="182"/>
                  </a:cubicBezTo>
                  <a:cubicBezTo>
                    <a:pt x="128" y="10"/>
                    <a:pt x="128" y="10"/>
                    <a:pt x="128" y="10"/>
                  </a:cubicBezTo>
                  <a:cubicBezTo>
                    <a:pt x="128" y="4"/>
                    <a:pt x="124" y="0"/>
                    <a:pt x="118" y="0"/>
                  </a:cubicBezTo>
                  <a:close/>
                  <a:moveTo>
                    <a:pt x="116" y="180"/>
                  </a:moveTo>
                  <a:cubicBezTo>
                    <a:pt x="12" y="180"/>
                    <a:pt x="12" y="180"/>
                    <a:pt x="12" y="180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16" y="12"/>
                    <a:pt x="116" y="12"/>
                    <a:pt x="116" y="12"/>
                  </a:cubicBezTo>
                  <a:lnTo>
                    <a:pt x="116" y="180"/>
                  </a:lnTo>
                  <a:close/>
                  <a:moveTo>
                    <a:pt x="42" y="28"/>
                  </a:moveTo>
                  <a:cubicBezTo>
                    <a:pt x="86" y="28"/>
                    <a:pt x="86" y="28"/>
                    <a:pt x="86" y="28"/>
                  </a:cubicBezTo>
                  <a:cubicBezTo>
                    <a:pt x="87" y="28"/>
                    <a:pt x="88" y="27"/>
                    <a:pt x="88" y="25"/>
                  </a:cubicBezTo>
                  <a:cubicBezTo>
                    <a:pt x="88" y="23"/>
                    <a:pt x="88" y="23"/>
                    <a:pt x="88" y="23"/>
                  </a:cubicBezTo>
                  <a:cubicBezTo>
                    <a:pt x="88" y="21"/>
                    <a:pt x="87" y="20"/>
                    <a:pt x="86" y="20"/>
                  </a:cubicBezTo>
                  <a:cubicBezTo>
                    <a:pt x="42" y="20"/>
                    <a:pt x="42" y="20"/>
                    <a:pt x="42" y="20"/>
                  </a:cubicBezTo>
                  <a:cubicBezTo>
                    <a:pt x="41" y="20"/>
                    <a:pt x="40" y="21"/>
                    <a:pt x="40" y="23"/>
                  </a:cubicBezTo>
                  <a:cubicBezTo>
                    <a:pt x="40" y="25"/>
                    <a:pt x="40" y="25"/>
                    <a:pt x="40" y="25"/>
                  </a:cubicBezTo>
                  <a:cubicBezTo>
                    <a:pt x="40" y="27"/>
                    <a:pt x="41" y="28"/>
                    <a:pt x="42" y="28"/>
                  </a:cubicBezTo>
                  <a:close/>
                  <a:moveTo>
                    <a:pt x="64" y="160"/>
                  </a:moveTo>
                  <a:cubicBezTo>
                    <a:pt x="60" y="160"/>
                    <a:pt x="56" y="164"/>
                    <a:pt x="56" y="168"/>
                  </a:cubicBezTo>
                  <a:cubicBezTo>
                    <a:pt x="56" y="173"/>
                    <a:pt x="60" y="176"/>
                    <a:pt x="64" y="176"/>
                  </a:cubicBezTo>
                  <a:cubicBezTo>
                    <a:pt x="68" y="176"/>
                    <a:pt x="72" y="173"/>
                    <a:pt x="72" y="168"/>
                  </a:cubicBezTo>
                  <a:cubicBezTo>
                    <a:pt x="72" y="164"/>
                    <a:pt x="68" y="160"/>
                    <a:pt x="64" y="160"/>
                  </a:cubicBezTo>
                  <a:close/>
                  <a:moveTo>
                    <a:pt x="23" y="152"/>
                  </a:moveTo>
                  <a:cubicBezTo>
                    <a:pt x="105" y="152"/>
                    <a:pt x="105" y="152"/>
                    <a:pt x="105" y="152"/>
                  </a:cubicBezTo>
                  <a:cubicBezTo>
                    <a:pt x="106" y="152"/>
                    <a:pt x="108" y="151"/>
                    <a:pt x="108" y="14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8"/>
                    <a:pt x="106" y="36"/>
                    <a:pt x="105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2" y="36"/>
                    <a:pt x="20" y="38"/>
                    <a:pt x="20" y="39"/>
                  </a:cubicBezTo>
                  <a:cubicBezTo>
                    <a:pt x="20" y="149"/>
                    <a:pt x="20" y="149"/>
                    <a:pt x="20" y="149"/>
                  </a:cubicBezTo>
                  <a:cubicBezTo>
                    <a:pt x="20" y="151"/>
                    <a:pt x="22" y="152"/>
                    <a:pt x="23" y="152"/>
                  </a:cubicBezTo>
                  <a:close/>
                  <a:moveTo>
                    <a:pt x="32" y="48"/>
                  </a:moveTo>
                  <a:cubicBezTo>
                    <a:pt x="96" y="48"/>
                    <a:pt x="96" y="48"/>
                    <a:pt x="96" y="48"/>
                  </a:cubicBezTo>
                  <a:cubicBezTo>
                    <a:pt x="96" y="140"/>
                    <a:pt x="96" y="140"/>
                    <a:pt x="96" y="140"/>
                  </a:cubicBezTo>
                  <a:cubicBezTo>
                    <a:pt x="32" y="140"/>
                    <a:pt x="32" y="140"/>
                    <a:pt x="32" y="140"/>
                  </a:cubicBezTo>
                  <a:lnTo>
                    <a:pt x="32" y="48"/>
                  </a:ln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52" name="Freeform 22">
              <a:extLst>
                <a:ext uri="{FF2B5EF4-FFF2-40B4-BE49-F238E27FC236}">
                  <a16:creationId xmlns:a16="http://schemas.microsoft.com/office/drawing/2014/main" id="{744A9BEB-8297-4D6B-9071-764891EFDDB4}"/>
                </a:ext>
              </a:extLst>
            </p:cNvPr>
            <p:cNvSpPr>
              <a:spLocks noChangeAspect="1" noEditPoints="1"/>
            </p:cNvSpPr>
            <p:nvPr>
              <p:custDataLst>
                <p:tags r:id="rId10"/>
              </p:custDataLst>
            </p:nvPr>
          </p:nvSpPr>
          <p:spPr bwMode="auto">
            <a:xfrm>
              <a:off x="4694100" y="2781579"/>
              <a:ext cx="200302" cy="300784"/>
            </a:xfrm>
            <a:custGeom>
              <a:avLst/>
              <a:gdLst>
                <a:gd name="T0" fmla="*/ 118 w 128"/>
                <a:gd name="T1" fmla="*/ 0 h 192"/>
                <a:gd name="T2" fmla="*/ 10 w 128"/>
                <a:gd name="T3" fmla="*/ 0 h 192"/>
                <a:gd name="T4" fmla="*/ 0 w 128"/>
                <a:gd name="T5" fmla="*/ 10 h 192"/>
                <a:gd name="T6" fmla="*/ 0 w 128"/>
                <a:gd name="T7" fmla="*/ 182 h 192"/>
                <a:gd name="T8" fmla="*/ 10 w 128"/>
                <a:gd name="T9" fmla="*/ 192 h 192"/>
                <a:gd name="T10" fmla="*/ 118 w 128"/>
                <a:gd name="T11" fmla="*/ 192 h 192"/>
                <a:gd name="T12" fmla="*/ 128 w 128"/>
                <a:gd name="T13" fmla="*/ 182 h 192"/>
                <a:gd name="T14" fmla="*/ 128 w 128"/>
                <a:gd name="T15" fmla="*/ 10 h 192"/>
                <a:gd name="T16" fmla="*/ 118 w 128"/>
                <a:gd name="T17" fmla="*/ 0 h 192"/>
                <a:gd name="T18" fmla="*/ 116 w 128"/>
                <a:gd name="T19" fmla="*/ 180 h 192"/>
                <a:gd name="T20" fmla="*/ 12 w 128"/>
                <a:gd name="T21" fmla="*/ 180 h 192"/>
                <a:gd name="T22" fmla="*/ 12 w 128"/>
                <a:gd name="T23" fmla="*/ 12 h 192"/>
                <a:gd name="T24" fmla="*/ 116 w 128"/>
                <a:gd name="T25" fmla="*/ 12 h 192"/>
                <a:gd name="T26" fmla="*/ 116 w 128"/>
                <a:gd name="T27" fmla="*/ 180 h 192"/>
                <a:gd name="T28" fmla="*/ 42 w 128"/>
                <a:gd name="T29" fmla="*/ 28 h 192"/>
                <a:gd name="T30" fmla="*/ 86 w 128"/>
                <a:gd name="T31" fmla="*/ 28 h 192"/>
                <a:gd name="T32" fmla="*/ 88 w 128"/>
                <a:gd name="T33" fmla="*/ 25 h 192"/>
                <a:gd name="T34" fmla="*/ 88 w 128"/>
                <a:gd name="T35" fmla="*/ 23 h 192"/>
                <a:gd name="T36" fmla="*/ 86 w 128"/>
                <a:gd name="T37" fmla="*/ 20 h 192"/>
                <a:gd name="T38" fmla="*/ 42 w 128"/>
                <a:gd name="T39" fmla="*/ 20 h 192"/>
                <a:gd name="T40" fmla="*/ 40 w 128"/>
                <a:gd name="T41" fmla="*/ 23 h 192"/>
                <a:gd name="T42" fmla="*/ 40 w 128"/>
                <a:gd name="T43" fmla="*/ 25 h 192"/>
                <a:gd name="T44" fmla="*/ 42 w 128"/>
                <a:gd name="T45" fmla="*/ 28 h 192"/>
                <a:gd name="T46" fmla="*/ 64 w 128"/>
                <a:gd name="T47" fmla="*/ 160 h 192"/>
                <a:gd name="T48" fmla="*/ 56 w 128"/>
                <a:gd name="T49" fmla="*/ 168 h 192"/>
                <a:gd name="T50" fmla="*/ 64 w 128"/>
                <a:gd name="T51" fmla="*/ 176 h 192"/>
                <a:gd name="T52" fmla="*/ 72 w 128"/>
                <a:gd name="T53" fmla="*/ 168 h 192"/>
                <a:gd name="T54" fmla="*/ 64 w 128"/>
                <a:gd name="T55" fmla="*/ 160 h 192"/>
                <a:gd name="T56" fmla="*/ 23 w 128"/>
                <a:gd name="T57" fmla="*/ 152 h 192"/>
                <a:gd name="T58" fmla="*/ 105 w 128"/>
                <a:gd name="T59" fmla="*/ 152 h 192"/>
                <a:gd name="T60" fmla="*/ 108 w 128"/>
                <a:gd name="T61" fmla="*/ 149 h 192"/>
                <a:gd name="T62" fmla="*/ 108 w 128"/>
                <a:gd name="T63" fmla="*/ 39 h 192"/>
                <a:gd name="T64" fmla="*/ 105 w 128"/>
                <a:gd name="T65" fmla="*/ 36 h 192"/>
                <a:gd name="T66" fmla="*/ 23 w 128"/>
                <a:gd name="T67" fmla="*/ 36 h 192"/>
                <a:gd name="T68" fmla="*/ 20 w 128"/>
                <a:gd name="T69" fmla="*/ 39 h 192"/>
                <a:gd name="T70" fmla="*/ 20 w 128"/>
                <a:gd name="T71" fmla="*/ 149 h 192"/>
                <a:gd name="T72" fmla="*/ 23 w 128"/>
                <a:gd name="T73" fmla="*/ 152 h 192"/>
                <a:gd name="T74" fmla="*/ 32 w 128"/>
                <a:gd name="T75" fmla="*/ 48 h 192"/>
                <a:gd name="T76" fmla="*/ 96 w 128"/>
                <a:gd name="T77" fmla="*/ 48 h 192"/>
                <a:gd name="T78" fmla="*/ 96 w 128"/>
                <a:gd name="T79" fmla="*/ 140 h 192"/>
                <a:gd name="T80" fmla="*/ 32 w 128"/>
                <a:gd name="T81" fmla="*/ 140 h 192"/>
                <a:gd name="T82" fmla="*/ 32 w 128"/>
                <a:gd name="T83" fmla="*/ 48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28" h="192">
                  <a:moveTo>
                    <a:pt x="118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88"/>
                    <a:pt x="4" y="192"/>
                    <a:pt x="10" y="192"/>
                  </a:cubicBezTo>
                  <a:cubicBezTo>
                    <a:pt x="118" y="192"/>
                    <a:pt x="118" y="192"/>
                    <a:pt x="118" y="192"/>
                  </a:cubicBezTo>
                  <a:cubicBezTo>
                    <a:pt x="124" y="192"/>
                    <a:pt x="128" y="188"/>
                    <a:pt x="128" y="182"/>
                  </a:cubicBezTo>
                  <a:cubicBezTo>
                    <a:pt x="128" y="10"/>
                    <a:pt x="128" y="10"/>
                    <a:pt x="128" y="10"/>
                  </a:cubicBezTo>
                  <a:cubicBezTo>
                    <a:pt x="128" y="4"/>
                    <a:pt x="124" y="0"/>
                    <a:pt x="118" y="0"/>
                  </a:cubicBezTo>
                  <a:close/>
                  <a:moveTo>
                    <a:pt x="116" y="180"/>
                  </a:moveTo>
                  <a:cubicBezTo>
                    <a:pt x="12" y="180"/>
                    <a:pt x="12" y="180"/>
                    <a:pt x="12" y="180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16" y="12"/>
                    <a:pt x="116" y="12"/>
                    <a:pt x="116" y="12"/>
                  </a:cubicBezTo>
                  <a:lnTo>
                    <a:pt x="116" y="180"/>
                  </a:lnTo>
                  <a:close/>
                  <a:moveTo>
                    <a:pt x="42" y="28"/>
                  </a:moveTo>
                  <a:cubicBezTo>
                    <a:pt x="86" y="28"/>
                    <a:pt x="86" y="28"/>
                    <a:pt x="86" y="28"/>
                  </a:cubicBezTo>
                  <a:cubicBezTo>
                    <a:pt x="87" y="28"/>
                    <a:pt x="88" y="27"/>
                    <a:pt x="88" y="25"/>
                  </a:cubicBezTo>
                  <a:cubicBezTo>
                    <a:pt x="88" y="23"/>
                    <a:pt x="88" y="23"/>
                    <a:pt x="88" y="23"/>
                  </a:cubicBezTo>
                  <a:cubicBezTo>
                    <a:pt x="88" y="21"/>
                    <a:pt x="87" y="20"/>
                    <a:pt x="86" y="20"/>
                  </a:cubicBezTo>
                  <a:cubicBezTo>
                    <a:pt x="42" y="20"/>
                    <a:pt x="42" y="20"/>
                    <a:pt x="42" y="20"/>
                  </a:cubicBezTo>
                  <a:cubicBezTo>
                    <a:pt x="41" y="20"/>
                    <a:pt x="40" y="21"/>
                    <a:pt x="40" y="23"/>
                  </a:cubicBezTo>
                  <a:cubicBezTo>
                    <a:pt x="40" y="25"/>
                    <a:pt x="40" y="25"/>
                    <a:pt x="40" y="25"/>
                  </a:cubicBezTo>
                  <a:cubicBezTo>
                    <a:pt x="40" y="27"/>
                    <a:pt x="41" y="28"/>
                    <a:pt x="42" y="28"/>
                  </a:cubicBezTo>
                  <a:close/>
                  <a:moveTo>
                    <a:pt x="64" y="160"/>
                  </a:moveTo>
                  <a:cubicBezTo>
                    <a:pt x="60" y="160"/>
                    <a:pt x="56" y="164"/>
                    <a:pt x="56" y="168"/>
                  </a:cubicBezTo>
                  <a:cubicBezTo>
                    <a:pt x="56" y="173"/>
                    <a:pt x="60" y="176"/>
                    <a:pt x="64" y="176"/>
                  </a:cubicBezTo>
                  <a:cubicBezTo>
                    <a:pt x="68" y="176"/>
                    <a:pt x="72" y="173"/>
                    <a:pt x="72" y="168"/>
                  </a:cubicBezTo>
                  <a:cubicBezTo>
                    <a:pt x="72" y="164"/>
                    <a:pt x="68" y="160"/>
                    <a:pt x="64" y="160"/>
                  </a:cubicBezTo>
                  <a:close/>
                  <a:moveTo>
                    <a:pt x="23" y="152"/>
                  </a:moveTo>
                  <a:cubicBezTo>
                    <a:pt x="105" y="152"/>
                    <a:pt x="105" y="152"/>
                    <a:pt x="105" y="152"/>
                  </a:cubicBezTo>
                  <a:cubicBezTo>
                    <a:pt x="106" y="152"/>
                    <a:pt x="108" y="151"/>
                    <a:pt x="108" y="14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8"/>
                    <a:pt x="106" y="36"/>
                    <a:pt x="105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2" y="36"/>
                    <a:pt x="20" y="38"/>
                    <a:pt x="20" y="39"/>
                  </a:cubicBezTo>
                  <a:cubicBezTo>
                    <a:pt x="20" y="149"/>
                    <a:pt x="20" y="149"/>
                    <a:pt x="20" y="149"/>
                  </a:cubicBezTo>
                  <a:cubicBezTo>
                    <a:pt x="20" y="151"/>
                    <a:pt x="22" y="152"/>
                    <a:pt x="23" y="152"/>
                  </a:cubicBezTo>
                  <a:close/>
                  <a:moveTo>
                    <a:pt x="32" y="48"/>
                  </a:moveTo>
                  <a:cubicBezTo>
                    <a:pt x="96" y="48"/>
                    <a:pt x="96" y="48"/>
                    <a:pt x="96" y="48"/>
                  </a:cubicBezTo>
                  <a:cubicBezTo>
                    <a:pt x="96" y="140"/>
                    <a:pt x="96" y="140"/>
                    <a:pt x="96" y="140"/>
                  </a:cubicBezTo>
                  <a:cubicBezTo>
                    <a:pt x="32" y="140"/>
                    <a:pt x="32" y="140"/>
                    <a:pt x="32" y="140"/>
                  </a:cubicBezTo>
                  <a:lnTo>
                    <a:pt x="32" y="48"/>
                  </a:ln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53" name="Freeform 22">
              <a:extLst>
                <a:ext uri="{FF2B5EF4-FFF2-40B4-BE49-F238E27FC236}">
                  <a16:creationId xmlns:a16="http://schemas.microsoft.com/office/drawing/2014/main" id="{23B3AD47-072A-42B3-BB71-9E4FAC4F37D7}"/>
                </a:ext>
              </a:extLst>
            </p:cNvPr>
            <p:cNvSpPr>
              <a:spLocks noChangeAspect="1" noEditPoints="1"/>
            </p:cNvSpPr>
            <p:nvPr>
              <p:custDataLst>
                <p:tags r:id="rId11"/>
              </p:custDataLst>
            </p:nvPr>
          </p:nvSpPr>
          <p:spPr bwMode="auto">
            <a:xfrm>
              <a:off x="3311349" y="2358934"/>
              <a:ext cx="200302" cy="300784"/>
            </a:xfrm>
            <a:custGeom>
              <a:avLst/>
              <a:gdLst>
                <a:gd name="T0" fmla="*/ 118 w 128"/>
                <a:gd name="T1" fmla="*/ 0 h 192"/>
                <a:gd name="T2" fmla="*/ 10 w 128"/>
                <a:gd name="T3" fmla="*/ 0 h 192"/>
                <a:gd name="T4" fmla="*/ 0 w 128"/>
                <a:gd name="T5" fmla="*/ 10 h 192"/>
                <a:gd name="T6" fmla="*/ 0 w 128"/>
                <a:gd name="T7" fmla="*/ 182 h 192"/>
                <a:gd name="T8" fmla="*/ 10 w 128"/>
                <a:gd name="T9" fmla="*/ 192 h 192"/>
                <a:gd name="T10" fmla="*/ 118 w 128"/>
                <a:gd name="T11" fmla="*/ 192 h 192"/>
                <a:gd name="T12" fmla="*/ 128 w 128"/>
                <a:gd name="T13" fmla="*/ 182 h 192"/>
                <a:gd name="T14" fmla="*/ 128 w 128"/>
                <a:gd name="T15" fmla="*/ 10 h 192"/>
                <a:gd name="T16" fmla="*/ 118 w 128"/>
                <a:gd name="T17" fmla="*/ 0 h 192"/>
                <a:gd name="T18" fmla="*/ 116 w 128"/>
                <a:gd name="T19" fmla="*/ 180 h 192"/>
                <a:gd name="T20" fmla="*/ 12 w 128"/>
                <a:gd name="T21" fmla="*/ 180 h 192"/>
                <a:gd name="T22" fmla="*/ 12 w 128"/>
                <a:gd name="T23" fmla="*/ 12 h 192"/>
                <a:gd name="T24" fmla="*/ 116 w 128"/>
                <a:gd name="T25" fmla="*/ 12 h 192"/>
                <a:gd name="T26" fmla="*/ 116 w 128"/>
                <a:gd name="T27" fmla="*/ 180 h 192"/>
                <a:gd name="T28" fmla="*/ 42 w 128"/>
                <a:gd name="T29" fmla="*/ 28 h 192"/>
                <a:gd name="T30" fmla="*/ 86 w 128"/>
                <a:gd name="T31" fmla="*/ 28 h 192"/>
                <a:gd name="T32" fmla="*/ 88 w 128"/>
                <a:gd name="T33" fmla="*/ 25 h 192"/>
                <a:gd name="T34" fmla="*/ 88 w 128"/>
                <a:gd name="T35" fmla="*/ 23 h 192"/>
                <a:gd name="T36" fmla="*/ 86 w 128"/>
                <a:gd name="T37" fmla="*/ 20 h 192"/>
                <a:gd name="T38" fmla="*/ 42 w 128"/>
                <a:gd name="T39" fmla="*/ 20 h 192"/>
                <a:gd name="T40" fmla="*/ 40 w 128"/>
                <a:gd name="T41" fmla="*/ 23 h 192"/>
                <a:gd name="T42" fmla="*/ 40 w 128"/>
                <a:gd name="T43" fmla="*/ 25 h 192"/>
                <a:gd name="T44" fmla="*/ 42 w 128"/>
                <a:gd name="T45" fmla="*/ 28 h 192"/>
                <a:gd name="T46" fmla="*/ 64 w 128"/>
                <a:gd name="T47" fmla="*/ 160 h 192"/>
                <a:gd name="T48" fmla="*/ 56 w 128"/>
                <a:gd name="T49" fmla="*/ 168 h 192"/>
                <a:gd name="T50" fmla="*/ 64 w 128"/>
                <a:gd name="T51" fmla="*/ 176 h 192"/>
                <a:gd name="T52" fmla="*/ 72 w 128"/>
                <a:gd name="T53" fmla="*/ 168 h 192"/>
                <a:gd name="T54" fmla="*/ 64 w 128"/>
                <a:gd name="T55" fmla="*/ 160 h 192"/>
                <a:gd name="T56" fmla="*/ 23 w 128"/>
                <a:gd name="T57" fmla="*/ 152 h 192"/>
                <a:gd name="T58" fmla="*/ 105 w 128"/>
                <a:gd name="T59" fmla="*/ 152 h 192"/>
                <a:gd name="T60" fmla="*/ 108 w 128"/>
                <a:gd name="T61" fmla="*/ 149 h 192"/>
                <a:gd name="T62" fmla="*/ 108 w 128"/>
                <a:gd name="T63" fmla="*/ 39 h 192"/>
                <a:gd name="T64" fmla="*/ 105 w 128"/>
                <a:gd name="T65" fmla="*/ 36 h 192"/>
                <a:gd name="T66" fmla="*/ 23 w 128"/>
                <a:gd name="T67" fmla="*/ 36 h 192"/>
                <a:gd name="T68" fmla="*/ 20 w 128"/>
                <a:gd name="T69" fmla="*/ 39 h 192"/>
                <a:gd name="T70" fmla="*/ 20 w 128"/>
                <a:gd name="T71" fmla="*/ 149 h 192"/>
                <a:gd name="T72" fmla="*/ 23 w 128"/>
                <a:gd name="T73" fmla="*/ 152 h 192"/>
                <a:gd name="T74" fmla="*/ 32 w 128"/>
                <a:gd name="T75" fmla="*/ 48 h 192"/>
                <a:gd name="T76" fmla="*/ 96 w 128"/>
                <a:gd name="T77" fmla="*/ 48 h 192"/>
                <a:gd name="T78" fmla="*/ 96 w 128"/>
                <a:gd name="T79" fmla="*/ 140 h 192"/>
                <a:gd name="T80" fmla="*/ 32 w 128"/>
                <a:gd name="T81" fmla="*/ 140 h 192"/>
                <a:gd name="T82" fmla="*/ 32 w 128"/>
                <a:gd name="T83" fmla="*/ 48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28" h="192">
                  <a:moveTo>
                    <a:pt x="118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88"/>
                    <a:pt x="4" y="192"/>
                    <a:pt x="10" y="192"/>
                  </a:cubicBezTo>
                  <a:cubicBezTo>
                    <a:pt x="118" y="192"/>
                    <a:pt x="118" y="192"/>
                    <a:pt x="118" y="192"/>
                  </a:cubicBezTo>
                  <a:cubicBezTo>
                    <a:pt x="124" y="192"/>
                    <a:pt x="128" y="188"/>
                    <a:pt x="128" y="182"/>
                  </a:cubicBezTo>
                  <a:cubicBezTo>
                    <a:pt x="128" y="10"/>
                    <a:pt x="128" y="10"/>
                    <a:pt x="128" y="10"/>
                  </a:cubicBezTo>
                  <a:cubicBezTo>
                    <a:pt x="128" y="4"/>
                    <a:pt x="124" y="0"/>
                    <a:pt x="118" y="0"/>
                  </a:cubicBezTo>
                  <a:close/>
                  <a:moveTo>
                    <a:pt x="116" y="180"/>
                  </a:moveTo>
                  <a:cubicBezTo>
                    <a:pt x="12" y="180"/>
                    <a:pt x="12" y="180"/>
                    <a:pt x="12" y="180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16" y="12"/>
                    <a:pt x="116" y="12"/>
                    <a:pt x="116" y="12"/>
                  </a:cubicBezTo>
                  <a:lnTo>
                    <a:pt x="116" y="180"/>
                  </a:lnTo>
                  <a:close/>
                  <a:moveTo>
                    <a:pt x="42" y="28"/>
                  </a:moveTo>
                  <a:cubicBezTo>
                    <a:pt x="86" y="28"/>
                    <a:pt x="86" y="28"/>
                    <a:pt x="86" y="28"/>
                  </a:cubicBezTo>
                  <a:cubicBezTo>
                    <a:pt x="87" y="28"/>
                    <a:pt x="88" y="27"/>
                    <a:pt x="88" y="25"/>
                  </a:cubicBezTo>
                  <a:cubicBezTo>
                    <a:pt x="88" y="23"/>
                    <a:pt x="88" y="23"/>
                    <a:pt x="88" y="23"/>
                  </a:cubicBezTo>
                  <a:cubicBezTo>
                    <a:pt x="88" y="21"/>
                    <a:pt x="87" y="20"/>
                    <a:pt x="86" y="20"/>
                  </a:cubicBezTo>
                  <a:cubicBezTo>
                    <a:pt x="42" y="20"/>
                    <a:pt x="42" y="20"/>
                    <a:pt x="42" y="20"/>
                  </a:cubicBezTo>
                  <a:cubicBezTo>
                    <a:pt x="41" y="20"/>
                    <a:pt x="40" y="21"/>
                    <a:pt x="40" y="23"/>
                  </a:cubicBezTo>
                  <a:cubicBezTo>
                    <a:pt x="40" y="25"/>
                    <a:pt x="40" y="25"/>
                    <a:pt x="40" y="25"/>
                  </a:cubicBezTo>
                  <a:cubicBezTo>
                    <a:pt x="40" y="27"/>
                    <a:pt x="41" y="28"/>
                    <a:pt x="42" y="28"/>
                  </a:cubicBezTo>
                  <a:close/>
                  <a:moveTo>
                    <a:pt x="64" y="160"/>
                  </a:moveTo>
                  <a:cubicBezTo>
                    <a:pt x="60" y="160"/>
                    <a:pt x="56" y="164"/>
                    <a:pt x="56" y="168"/>
                  </a:cubicBezTo>
                  <a:cubicBezTo>
                    <a:pt x="56" y="173"/>
                    <a:pt x="60" y="176"/>
                    <a:pt x="64" y="176"/>
                  </a:cubicBezTo>
                  <a:cubicBezTo>
                    <a:pt x="68" y="176"/>
                    <a:pt x="72" y="173"/>
                    <a:pt x="72" y="168"/>
                  </a:cubicBezTo>
                  <a:cubicBezTo>
                    <a:pt x="72" y="164"/>
                    <a:pt x="68" y="160"/>
                    <a:pt x="64" y="160"/>
                  </a:cubicBezTo>
                  <a:close/>
                  <a:moveTo>
                    <a:pt x="23" y="152"/>
                  </a:moveTo>
                  <a:cubicBezTo>
                    <a:pt x="105" y="152"/>
                    <a:pt x="105" y="152"/>
                    <a:pt x="105" y="152"/>
                  </a:cubicBezTo>
                  <a:cubicBezTo>
                    <a:pt x="106" y="152"/>
                    <a:pt x="108" y="151"/>
                    <a:pt x="108" y="14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8"/>
                    <a:pt x="106" y="36"/>
                    <a:pt x="105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2" y="36"/>
                    <a:pt x="20" y="38"/>
                    <a:pt x="20" y="39"/>
                  </a:cubicBezTo>
                  <a:cubicBezTo>
                    <a:pt x="20" y="149"/>
                    <a:pt x="20" y="149"/>
                    <a:pt x="20" y="149"/>
                  </a:cubicBezTo>
                  <a:cubicBezTo>
                    <a:pt x="20" y="151"/>
                    <a:pt x="22" y="152"/>
                    <a:pt x="23" y="152"/>
                  </a:cubicBezTo>
                  <a:close/>
                  <a:moveTo>
                    <a:pt x="32" y="48"/>
                  </a:moveTo>
                  <a:cubicBezTo>
                    <a:pt x="96" y="48"/>
                    <a:pt x="96" y="48"/>
                    <a:pt x="96" y="48"/>
                  </a:cubicBezTo>
                  <a:cubicBezTo>
                    <a:pt x="96" y="140"/>
                    <a:pt x="96" y="140"/>
                    <a:pt x="96" y="140"/>
                  </a:cubicBezTo>
                  <a:cubicBezTo>
                    <a:pt x="32" y="140"/>
                    <a:pt x="32" y="140"/>
                    <a:pt x="32" y="140"/>
                  </a:cubicBezTo>
                  <a:lnTo>
                    <a:pt x="32" y="48"/>
                  </a:ln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54" name="Freeform 22">
              <a:extLst>
                <a:ext uri="{FF2B5EF4-FFF2-40B4-BE49-F238E27FC236}">
                  <a16:creationId xmlns:a16="http://schemas.microsoft.com/office/drawing/2014/main" id="{78B73CA8-D053-4672-8A26-81FBF7A96CC7}"/>
                </a:ext>
              </a:extLst>
            </p:cNvPr>
            <p:cNvSpPr>
              <a:spLocks noChangeAspect="1" noEditPoints="1"/>
            </p:cNvSpPr>
            <p:nvPr>
              <p:custDataLst>
                <p:tags r:id="rId12"/>
              </p:custDataLst>
            </p:nvPr>
          </p:nvSpPr>
          <p:spPr bwMode="auto">
            <a:xfrm>
              <a:off x="3553264" y="3517303"/>
              <a:ext cx="200302" cy="300784"/>
            </a:xfrm>
            <a:custGeom>
              <a:avLst/>
              <a:gdLst>
                <a:gd name="T0" fmla="*/ 118 w 128"/>
                <a:gd name="T1" fmla="*/ 0 h 192"/>
                <a:gd name="T2" fmla="*/ 10 w 128"/>
                <a:gd name="T3" fmla="*/ 0 h 192"/>
                <a:gd name="T4" fmla="*/ 0 w 128"/>
                <a:gd name="T5" fmla="*/ 10 h 192"/>
                <a:gd name="T6" fmla="*/ 0 w 128"/>
                <a:gd name="T7" fmla="*/ 182 h 192"/>
                <a:gd name="T8" fmla="*/ 10 w 128"/>
                <a:gd name="T9" fmla="*/ 192 h 192"/>
                <a:gd name="T10" fmla="*/ 118 w 128"/>
                <a:gd name="T11" fmla="*/ 192 h 192"/>
                <a:gd name="T12" fmla="*/ 128 w 128"/>
                <a:gd name="T13" fmla="*/ 182 h 192"/>
                <a:gd name="T14" fmla="*/ 128 w 128"/>
                <a:gd name="T15" fmla="*/ 10 h 192"/>
                <a:gd name="T16" fmla="*/ 118 w 128"/>
                <a:gd name="T17" fmla="*/ 0 h 192"/>
                <a:gd name="T18" fmla="*/ 116 w 128"/>
                <a:gd name="T19" fmla="*/ 180 h 192"/>
                <a:gd name="T20" fmla="*/ 12 w 128"/>
                <a:gd name="T21" fmla="*/ 180 h 192"/>
                <a:gd name="T22" fmla="*/ 12 w 128"/>
                <a:gd name="T23" fmla="*/ 12 h 192"/>
                <a:gd name="T24" fmla="*/ 116 w 128"/>
                <a:gd name="T25" fmla="*/ 12 h 192"/>
                <a:gd name="T26" fmla="*/ 116 w 128"/>
                <a:gd name="T27" fmla="*/ 180 h 192"/>
                <a:gd name="T28" fmla="*/ 42 w 128"/>
                <a:gd name="T29" fmla="*/ 28 h 192"/>
                <a:gd name="T30" fmla="*/ 86 w 128"/>
                <a:gd name="T31" fmla="*/ 28 h 192"/>
                <a:gd name="T32" fmla="*/ 88 w 128"/>
                <a:gd name="T33" fmla="*/ 25 h 192"/>
                <a:gd name="T34" fmla="*/ 88 w 128"/>
                <a:gd name="T35" fmla="*/ 23 h 192"/>
                <a:gd name="T36" fmla="*/ 86 w 128"/>
                <a:gd name="T37" fmla="*/ 20 h 192"/>
                <a:gd name="T38" fmla="*/ 42 w 128"/>
                <a:gd name="T39" fmla="*/ 20 h 192"/>
                <a:gd name="T40" fmla="*/ 40 w 128"/>
                <a:gd name="T41" fmla="*/ 23 h 192"/>
                <a:gd name="T42" fmla="*/ 40 w 128"/>
                <a:gd name="T43" fmla="*/ 25 h 192"/>
                <a:gd name="T44" fmla="*/ 42 w 128"/>
                <a:gd name="T45" fmla="*/ 28 h 192"/>
                <a:gd name="T46" fmla="*/ 64 w 128"/>
                <a:gd name="T47" fmla="*/ 160 h 192"/>
                <a:gd name="T48" fmla="*/ 56 w 128"/>
                <a:gd name="T49" fmla="*/ 168 h 192"/>
                <a:gd name="T50" fmla="*/ 64 w 128"/>
                <a:gd name="T51" fmla="*/ 176 h 192"/>
                <a:gd name="T52" fmla="*/ 72 w 128"/>
                <a:gd name="T53" fmla="*/ 168 h 192"/>
                <a:gd name="T54" fmla="*/ 64 w 128"/>
                <a:gd name="T55" fmla="*/ 160 h 192"/>
                <a:gd name="T56" fmla="*/ 23 w 128"/>
                <a:gd name="T57" fmla="*/ 152 h 192"/>
                <a:gd name="T58" fmla="*/ 105 w 128"/>
                <a:gd name="T59" fmla="*/ 152 h 192"/>
                <a:gd name="T60" fmla="*/ 108 w 128"/>
                <a:gd name="T61" fmla="*/ 149 h 192"/>
                <a:gd name="T62" fmla="*/ 108 w 128"/>
                <a:gd name="T63" fmla="*/ 39 h 192"/>
                <a:gd name="T64" fmla="*/ 105 w 128"/>
                <a:gd name="T65" fmla="*/ 36 h 192"/>
                <a:gd name="T66" fmla="*/ 23 w 128"/>
                <a:gd name="T67" fmla="*/ 36 h 192"/>
                <a:gd name="T68" fmla="*/ 20 w 128"/>
                <a:gd name="T69" fmla="*/ 39 h 192"/>
                <a:gd name="T70" fmla="*/ 20 w 128"/>
                <a:gd name="T71" fmla="*/ 149 h 192"/>
                <a:gd name="T72" fmla="*/ 23 w 128"/>
                <a:gd name="T73" fmla="*/ 152 h 192"/>
                <a:gd name="T74" fmla="*/ 32 w 128"/>
                <a:gd name="T75" fmla="*/ 48 h 192"/>
                <a:gd name="T76" fmla="*/ 96 w 128"/>
                <a:gd name="T77" fmla="*/ 48 h 192"/>
                <a:gd name="T78" fmla="*/ 96 w 128"/>
                <a:gd name="T79" fmla="*/ 140 h 192"/>
                <a:gd name="T80" fmla="*/ 32 w 128"/>
                <a:gd name="T81" fmla="*/ 140 h 192"/>
                <a:gd name="T82" fmla="*/ 32 w 128"/>
                <a:gd name="T83" fmla="*/ 48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28" h="192">
                  <a:moveTo>
                    <a:pt x="118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88"/>
                    <a:pt x="4" y="192"/>
                    <a:pt x="10" y="192"/>
                  </a:cubicBezTo>
                  <a:cubicBezTo>
                    <a:pt x="118" y="192"/>
                    <a:pt x="118" y="192"/>
                    <a:pt x="118" y="192"/>
                  </a:cubicBezTo>
                  <a:cubicBezTo>
                    <a:pt x="124" y="192"/>
                    <a:pt x="128" y="188"/>
                    <a:pt x="128" y="182"/>
                  </a:cubicBezTo>
                  <a:cubicBezTo>
                    <a:pt x="128" y="10"/>
                    <a:pt x="128" y="10"/>
                    <a:pt x="128" y="10"/>
                  </a:cubicBezTo>
                  <a:cubicBezTo>
                    <a:pt x="128" y="4"/>
                    <a:pt x="124" y="0"/>
                    <a:pt x="118" y="0"/>
                  </a:cubicBezTo>
                  <a:close/>
                  <a:moveTo>
                    <a:pt x="116" y="180"/>
                  </a:moveTo>
                  <a:cubicBezTo>
                    <a:pt x="12" y="180"/>
                    <a:pt x="12" y="180"/>
                    <a:pt x="12" y="180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16" y="12"/>
                    <a:pt x="116" y="12"/>
                    <a:pt x="116" y="12"/>
                  </a:cubicBezTo>
                  <a:lnTo>
                    <a:pt x="116" y="180"/>
                  </a:lnTo>
                  <a:close/>
                  <a:moveTo>
                    <a:pt x="42" y="28"/>
                  </a:moveTo>
                  <a:cubicBezTo>
                    <a:pt x="86" y="28"/>
                    <a:pt x="86" y="28"/>
                    <a:pt x="86" y="28"/>
                  </a:cubicBezTo>
                  <a:cubicBezTo>
                    <a:pt x="87" y="28"/>
                    <a:pt x="88" y="27"/>
                    <a:pt x="88" y="25"/>
                  </a:cubicBezTo>
                  <a:cubicBezTo>
                    <a:pt x="88" y="23"/>
                    <a:pt x="88" y="23"/>
                    <a:pt x="88" y="23"/>
                  </a:cubicBezTo>
                  <a:cubicBezTo>
                    <a:pt x="88" y="21"/>
                    <a:pt x="87" y="20"/>
                    <a:pt x="86" y="20"/>
                  </a:cubicBezTo>
                  <a:cubicBezTo>
                    <a:pt x="42" y="20"/>
                    <a:pt x="42" y="20"/>
                    <a:pt x="42" y="20"/>
                  </a:cubicBezTo>
                  <a:cubicBezTo>
                    <a:pt x="41" y="20"/>
                    <a:pt x="40" y="21"/>
                    <a:pt x="40" y="23"/>
                  </a:cubicBezTo>
                  <a:cubicBezTo>
                    <a:pt x="40" y="25"/>
                    <a:pt x="40" y="25"/>
                    <a:pt x="40" y="25"/>
                  </a:cubicBezTo>
                  <a:cubicBezTo>
                    <a:pt x="40" y="27"/>
                    <a:pt x="41" y="28"/>
                    <a:pt x="42" y="28"/>
                  </a:cubicBezTo>
                  <a:close/>
                  <a:moveTo>
                    <a:pt x="64" y="160"/>
                  </a:moveTo>
                  <a:cubicBezTo>
                    <a:pt x="60" y="160"/>
                    <a:pt x="56" y="164"/>
                    <a:pt x="56" y="168"/>
                  </a:cubicBezTo>
                  <a:cubicBezTo>
                    <a:pt x="56" y="173"/>
                    <a:pt x="60" y="176"/>
                    <a:pt x="64" y="176"/>
                  </a:cubicBezTo>
                  <a:cubicBezTo>
                    <a:pt x="68" y="176"/>
                    <a:pt x="72" y="173"/>
                    <a:pt x="72" y="168"/>
                  </a:cubicBezTo>
                  <a:cubicBezTo>
                    <a:pt x="72" y="164"/>
                    <a:pt x="68" y="160"/>
                    <a:pt x="64" y="160"/>
                  </a:cubicBezTo>
                  <a:close/>
                  <a:moveTo>
                    <a:pt x="23" y="152"/>
                  </a:moveTo>
                  <a:cubicBezTo>
                    <a:pt x="105" y="152"/>
                    <a:pt x="105" y="152"/>
                    <a:pt x="105" y="152"/>
                  </a:cubicBezTo>
                  <a:cubicBezTo>
                    <a:pt x="106" y="152"/>
                    <a:pt x="108" y="151"/>
                    <a:pt x="108" y="14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8"/>
                    <a:pt x="106" y="36"/>
                    <a:pt x="105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2" y="36"/>
                    <a:pt x="20" y="38"/>
                    <a:pt x="20" y="39"/>
                  </a:cubicBezTo>
                  <a:cubicBezTo>
                    <a:pt x="20" y="149"/>
                    <a:pt x="20" y="149"/>
                    <a:pt x="20" y="149"/>
                  </a:cubicBezTo>
                  <a:cubicBezTo>
                    <a:pt x="20" y="151"/>
                    <a:pt x="22" y="152"/>
                    <a:pt x="23" y="152"/>
                  </a:cubicBezTo>
                  <a:close/>
                  <a:moveTo>
                    <a:pt x="32" y="48"/>
                  </a:moveTo>
                  <a:cubicBezTo>
                    <a:pt x="96" y="48"/>
                    <a:pt x="96" y="48"/>
                    <a:pt x="96" y="48"/>
                  </a:cubicBezTo>
                  <a:cubicBezTo>
                    <a:pt x="96" y="140"/>
                    <a:pt x="96" y="140"/>
                    <a:pt x="96" y="140"/>
                  </a:cubicBezTo>
                  <a:cubicBezTo>
                    <a:pt x="32" y="140"/>
                    <a:pt x="32" y="140"/>
                    <a:pt x="32" y="140"/>
                  </a:cubicBezTo>
                  <a:lnTo>
                    <a:pt x="32" y="48"/>
                  </a:ln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55" name="Freeform 22">
              <a:extLst>
                <a:ext uri="{FF2B5EF4-FFF2-40B4-BE49-F238E27FC236}">
                  <a16:creationId xmlns:a16="http://schemas.microsoft.com/office/drawing/2014/main" id="{5DA92395-FC7C-47DC-B2AE-8EE49A6C1A22}"/>
                </a:ext>
              </a:extLst>
            </p:cNvPr>
            <p:cNvSpPr>
              <a:spLocks noChangeAspect="1" noEditPoints="1"/>
            </p:cNvSpPr>
            <p:nvPr>
              <p:custDataLst>
                <p:tags r:id="rId13"/>
              </p:custDataLst>
            </p:nvPr>
          </p:nvSpPr>
          <p:spPr bwMode="auto">
            <a:xfrm>
              <a:off x="3012677" y="3025978"/>
              <a:ext cx="200302" cy="300784"/>
            </a:xfrm>
            <a:custGeom>
              <a:avLst/>
              <a:gdLst>
                <a:gd name="T0" fmla="*/ 118 w 128"/>
                <a:gd name="T1" fmla="*/ 0 h 192"/>
                <a:gd name="T2" fmla="*/ 10 w 128"/>
                <a:gd name="T3" fmla="*/ 0 h 192"/>
                <a:gd name="T4" fmla="*/ 0 w 128"/>
                <a:gd name="T5" fmla="*/ 10 h 192"/>
                <a:gd name="T6" fmla="*/ 0 w 128"/>
                <a:gd name="T7" fmla="*/ 182 h 192"/>
                <a:gd name="T8" fmla="*/ 10 w 128"/>
                <a:gd name="T9" fmla="*/ 192 h 192"/>
                <a:gd name="T10" fmla="*/ 118 w 128"/>
                <a:gd name="T11" fmla="*/ 192 h 192"/>
                <a:gd name="T12" fmla="*/ 128 w 128"/>
                <a:gd name="T13" fmla="*/ 182 h 192"/>
                <a:gd name="T14" fmla="*/ 128 w 128"/>
                <a:gd name="T15" fmla="*/ 10 h 192"/>
                <a:gd name="T16" fmla="*/ 118 w 128"/>
                <a:gd name="T17" fmla="*/ 0 h 192"/>
                <a:gd name="T18" fmla="*/ 116 w 128"/>
                <a:gd name="T19" fmla="*/ 180 h 192"/>
                <a:gd name="T20" fmla="*/ 12 w 128"/>
                <a:gd name="T21" fmla="*/ 180 h 192"/>
                <a:gd name="T22" fmla="*/ 12 w 128"/>
                <a:gd name="T23" fmla="*/ 12 h 192"/>
                <a:gd name="T24" fmla="*/ 116 w 128"/>
                <a:gd name="T25" fmla="*/ 12 h 192"/>
                <a:gd name="T26" fmla="*/ 116 w 128"/>
                <a:gd name="T27" fmla="*/ 180 h 192"/>
                <a:gd name="T28" fmla="*/ 42 w 128"/>
                <a:gd name="T29" fmla="*/ 28 h 192"/>
                <a:gd name="T30" fmla="*/ 86 w 128"/>
                <a:gd name="T31" fmla="*/ 28 h 192"/>
                <a:gd name="T32" fmla="*/ 88 w 128"/>
                <a:gd name="T33" fmla="*/ 25 h 192"/>
                <a:gd name="T34" fmla="*/ 88 w 128"/>
                <a:gd name="T35" fmla="*/ 23 h 192"/>
                <a:gd name="T36" fmla="*/ 86 w 128"/>
                <a:gd name="T37" fmla="*/ 20 h 192"/>
                <a:gd name="T38" fmla="*/ 42 w 128"/>
                <a:gd name="T39" fmla="*/ 20 h 192"/>
                <a:gd name="T40" fmla="*/ 40 w 128"/>
                <a:gd name="T41" fmla="*/ 23 h 192"/>
                <a:gd name="T42" fmla="*/ 40 w 128"/>
                <a:gd name="T43" fmla="*/ 25 h 192"/>
                <a:gd name="T44" fmla="*/ 42 w 128"/>
                <a:gd name="T45" fmla="*/ 28 h 192"/>
                <a:gd name="T46" fmla="*/ 64 w 128"/>
                <a:gd name="T47" fmla="*/ 160 h 192"/>
                <a:gd name="T48" fmla="*/ 56 w 128"/>
                <a:gd name="T49" fmla="*/ 168 h 192"/>
                <a:gd name="T50" fmla="*/ 64 w 128"/>
                <a:gd name="T51" fmla="*/ 176 h 192"/>
                <a:gd name="T52" fmla="*/ 72 w 128"/>
                <a:gd name="T53" fmla="*/ 168 h 192"/>
                <a:gd name="T54" fmla="*/ 64 w 128"/>
                <a:gd name="T55" fmla="*/ 160 h 192"/>
                <a:gd name="T56" fmla="*/ 23 w 128"/>
                <a:gd name="T57" fmla="*/ 152 h 192"/>
                <a:gd name="T58" fmla="*/ 105 w 128"/>
                <a:gd name="T59" fmla="*/ 152 h 192"/>
                <a:gd name="T60" fmla="*/ 108 w 128"/>
                <a:gd name="T61" fmla="*/ 149 h 192"/>
                <a:gd name="T62" fmla="*/ 108 w 128"/>
                <a:gd name="T63" fmla="*/ 39 h 192"/>
                <a:gd name="T64" fmla="*/ 105 w 128"/>
                <a:gd name="T65" fmla="*/ 36 h 192"/>
                <a:gd name="T66" fmla="*/ 23 w 128"/>
                <a:gd name="T67" fmla="*/ 36 h 192"/>
                <a:gd name="T68" fmla="*/ 20 w 128"/>
                <a:gd name="T69" fmla="*/ 39 h 192"/>
                <a:gd name="T70" fmla="*/ 20 w 128"/>
                <a:gd name="T71" fmla="*/ 149 h 192"/>
                <a:gd name="T72" fmla="*/ 23 w 128"/>
                <a:gd name="T73" fmla="*/ 152 h 192"/>
                <a:gd name="T74" fmla="*/ 32 w 128"/>
                <a:gd name="T75" fmla="*/ 48 h 192"/>
                <a:gd name="T76" fmla="*/ 96 w 128"/>
                <a:gd name="T77" fmla="*/ 48 h 192"/>
                <a:gd name="T78" fmla="*/ 96 w 128"/>
                <a:gd name="T79" fmla="*/ 140 h 192"/>
                <a:gd name="T80" fmla="*/ 32 w 128"/>
                <a:gd name="T81" fmla="*/ 140 h 192"/>
                <a:gd name="T82" fmla="*/ 32 w 128"/>
                <a:gd name="T83" fmla="*/ 48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28" h="192">
                  <a:moveTo>
                    <a:pt x="118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88"/>
                    <a:pt x="4" y="192"/>
                    <a:pt x="10" y="192"/>
                  </a:cubicBezTo>
                  <a:cubicBezTo>
                    <a:pt x="118" y="192"/>
                    <a:pt x="118" y="192"/>
                    <a:pt x="118" y="192"/>
                  </a:cubicBezTo>
                  <a:cubicBezTo>
                    <a:pt x="124" y="192"/>
                    <a:pt x="128" y="188"/>
                    <a:pt x="128" y="182"/>
                  </a:cubicBezTo>
                  <a:cubicBezTo>
                    <a:pt x="128" y="10"/>
                    <a:pt x="128" y="10"/>
                    <a:pt x="128" y="10"/>
                  </a:cubicBezTo>
                  <a:cubicBezTo>
                    <a:pt x="128" y="4"/>
                    <a:pt x="124" y="0"/>
                    <a:pt x="118" y="0"/>
                  </a:cubicBezTo>
                  <a:close/>
                  <a:moveTo>
                    <a:pt x="116" y="180"/>
                  </a:moveTo>
                  <a:cubicBezTo>
                    <a:pt x="12" y="180"/>
                    <a:pt x="12" y="180"/>
                    <a:pt x="12" y="180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16" y="12"/>
                    <a:pt x="116" y="12"/>
                    <a:pt x="116" y="12"/>
                  </a:cubicBezTo>
                  <a:lnTo>
                    <a:pt x="116" y="180"/>
                  </a:lnTo>
                  <a:close/>
                  <a:moveTo>
                    <a:pt x="42" y="28"/>
                  </a:moveTo>
                  <a:cubicBezTo>
                    <a:pt x="86" y="28"/>
                    <a:pt x="86" y="28"/>
                    <a:pt x="86" y="28"/>
                  </a:cubicBezTo>
                  <a:cubicBezTo>
                    <a:pt x="87" y="28"/>
                    <a:pt x="88" y="27"/>
                    <a:pt x="88" y="25"/>
                  </a:cubicBezTo>
                  <a:cubicBezTo>
                    <a:pt x="88" y="23"/>
                    <a:pt x="88" y="23"/>
                    <a:pt x="88" y="23"/>
                  </a:cubicBezTo>
                  <a:cubicBezTo>
                    <a:pt x="88" y="21"/>
                    <a:pt x="87" y="20"/>
                    <a:pt x="86" y="20"/>
                  </a:cubicBezTo>
                  <a:cubicBezTo>
                    <a:pt x="42" y="20"/>
                    <a:pt x="42" y="20"/>
                    <a:pt x="42" y="20"/>
                  </a:cubicBezTo>
                  <a:cubicBezTo>
                    <a:pt x="41" y="20"/>
                    <a:pt x="40" y="21"/>
                    <a:pt x="40" y="23"/>
                  </a:cubicBezTo>
                  <a:cubicBezTo>
                    <a:pt x="40" y="25"/>
                    <a:pt x="40" y="25"/>
                    <a:pt x="40" y="25"/>
                  </a:cubicBezTo>
                  <a:cubicBezTo>
                    <a:pt x="40" y="27"/>
                    <a:pt x="41" y="28"/>
                    <a:pt x="42" y="28"/>
                  </a:cubicBezTo>
                  <a:close/>
                  <a:moveTo>
                    <a:pt x="64" y="160"/>
                  </a:moveTo>
                  <a:cubicBezTo>
                    <a:pt x="60" y="160"/>
                    <a:pt x="56" y="164"/>
                    <a:pt x="56" y="168"/>
                  </a:cubicBezTo>
                  <a:cubicBezTo>
                    <a:pt x="56" y="173"/>
                    <a:pt x="60" y="176"/>
                    <a:pt x="64" y="176"/>
                  </a:cubicBezTo>
                  <a:cubicBezTo>
                    <a:pt x="68" y="176"/>
                    <a:pt x="72" y="173"/>
                    <a:pt x="72" y="168"/>
                  </a:cubicBezTo>
                  <a:cubicBezTo>
                    <a:pt x="72" y="164"/>
                    <a:pt x="68" y="160"/>
                    <a:pt x="64" y="160"/>
                  </a:cubicBezTo>
                  <a:close/>
                  <a:moveTo>
                    <a:pt x="23" y="152"/>
                  </a:moveTo>
                  <a:cubicBezTo>
                    <a:pt x="105" y="152"/>
                    <a:pt x="105" y="152"/>
                    <a:pt x="105" y="152"/>
                  </a:cubicBezTo>
                  <a:cubicBezTo>
                    <a:pt x="106" y="152"/>
                    <a:pt x="108" y="151"/>
                    <a:pt x="108" y="14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8"/>
                    <a:pt x="106" y="36"/>
                    <a:pt x="105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2" y="36"/>
                    <a:pt x="20" y="38"/>
                    <a:pt x="20" y="39"/>
                  </a:cubicBezTo>
                  <a:cubicBezTo>
                    <a:pt x="20" y="149"/>
                    <a:pt x="20" y="149"/>
                    <a:pt x="20" y="149"/>
                  </a:cubicBezTo>
                  <a:cubicBezTo>
                    <a:pt x="20" y="151"/>
                    <a:pt x="22" y="152"/>
                    <a:pt x="23" y="152"/>
                  </a:cubicBezTo>
                  <a:close/>
                  <a:moveTo>
                    <a:pt x="32" y="48"/>
                  </a:moveTo>
                  <a:cubicBezTo>
                    <a:pt x="96" y="48"/>
                    <a:pt x="96" y="48"/>
                    <a:pt x="96" y="48"/>
                  </a:cubicBezTo>
                  <a:cubicBezTo>
                    <a:pt x="96" y="140"/>
                    <a:pt x="96" y="140"/>
                    <a:pt x="96" y="140"/>
                  </a:cubicBezTo>
                  <a:cubicBezTo>
                    <a:pt x="32" y="140"/>
                    <a:pt x="32" y="140"/>
                    <a:pt x="32" y="140"/>
                  </a:cubicBezTo>
                  <a:lnTo>
                    <a:pt x="32" y="48"/>
                  </a:ln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pic>
          <p:nvPicPr>
            <p:cNvPr id="56" name="Grafik 55">
              <a:extLst>
                <a:ext uri="{FF2B5EF4-FFF2-40B4-BE49-F238E27FC236}">
                  <a16:creationId xmlns:a16="http://schemas.microsoft.com/office/drawing/2014/main" id="{AA910D3A-6ABD-4C81-9D99-E94F519FB837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18"/>
                </a:ext>
              </a:extLst>
            </a:blip>
            <a:stretch>
              <a:fillRect/>
            </a:stretch>
          </p:blipFill>
          <p:spPr>
            <a:xfrm>
              <a:off x="3781941" y="2783159"/>
              <a:ext cx="497055" cy="583946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Sprechblase: rechteckig mit abgerundeten Ecken 56">
                <a:extLst>
                  <a:ext uri="{FF2B5EF4-FFF2-40B4-BE49-F238E27FC236}">
                    <a16:creationId xmlns:a16="http://schemas.microsoft.com/office/drawing/2014/main" id="{CF1D1EC9-2AA5-4ACC-B5C0-EAD959CAFBED}"/>
                  </a:ext>
                </a:extLst>
              </p:cNvPr>
              <p:cNvSpPr/>
              <p:nvPr/>
            </p:nvSpPr>
            <p:spPr>
              <a:xfrm>
                <a:off x="613029" y="4904430"/>
                <a:ext cx="4862129" cy="1021556"/>
              </a:xfrm>
              <a:prstGeom prst="wedgeRoundRectCallout">
                <a:avLst>
                  <a:gd name="adj1" fmla="val 69935"/>
                  <a:gd name="adj2" fmla="val -43552"/>
                  <a:gd name="adj3" fmla="val 16667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rtlCol="0" anchor="ctr">
                <a:spAutoFit/>
              </a:bodyPr>
              <a:lstStyle/>
              <a:p>
                <a:pPr algn="l"/>
                <a:r>
                  <a:rPr lang="en-US" sz="1800" b="0" dirty="0">
                    <a:solidFill>
                      <a:srgbClr val="4D4D4D"/>
                    </a:solidFill>
                    <a:latin typeface="Segoe UI" pitchFamily="34" charset="0"/>
                    <a:cs typeface="Segoe UI" pitchFamily="34" charset="0"/>
                  </a:rPr>
                  <a:t>How many channels </a:t>
                </a:r>
                <a14:m>
                  <m:oMath xmlns:m="http://schemas.openxmlformats.org/officeDocument/2006/math">
                    <m:r>
                      <a:rPr lang="en-US" sz="1800" b="0" i="1" dirty="0" smtClean="0">
                        <a:solidFill>
                          <a:srgbClr val="4D4D4D"/>
                        </a:solidFill>
                        <a:latin typeface="Cambria Math" panose="02040503050406030204" pitchFamily="18" charset="0"/>
                        <a:cs typeface="Segoe UI" pitchFamily="34" charset="0"/>
                      </a:rPr>
                      <m:t>𝑛</m:t>
                    </m:r>
                  </m:oMath>
                </a14:m>
                <a:r>
                  <a:rPr lang="en-US" sz="1800" b="0" dirty="0">
                    <a:solidFill>
                      <a:srgbClr val="4D4D4D"/>
                    </a:solidFill>
                    <a:latin typeface="Segoe UI" pitchFamily="34" charset="0"/>
                    <a:cs typeface="Segoe UI" pitchFamily="34" charset="0"/>
                  </a:rPr>
                  <a:t> are required so that the blocking probability is below a given threshold?</a:t>
                </a:r>
              </a:p>
            </p:txBody>
          </p:sp>
        </mc:Choice>
        <mc:Fallback xmlns="">
          <p:sp>
            <p:nvSpPr>
              <p:cNvPr id="57" name="Sprechblase: rechteckig mit abgerundeten Ecken 56">
                <a:extLst>
                  <a:ext uri="{FF2B5EF4-FFF2-40B4-BE49-F238E27FC236}">
                    <a16:creationId xmlns:a16="http://schemas.microsoft.com/office/drawing/2014/main" id="{CF1D1EC9-2AA5-4ACC-B5C0-EAD959CAFB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029" y="4904430"/>
                <a:ext cx="4862129" cy="1021556"/>
              </a:xfrm>
              <a:prstGeom prst="wedgeRoundRectCallout">
                <a:avLst>
                  <a:gd name="adj1" fmla="val 69935"/>
                  <a:gd name="adj2" fmla="val -43552"/>
                  <a:gd name="adj3" fmla="val 16667"/>
                </a:avLst>
              </a:prstGeom>
              <a:blipFill>
                <a:blip r:embed="rId19"/>
                <a:stretch>
                  <a:fillRect b="-414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A147977-9474-4C89-9523-6154A0CA95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7898DBB-BEBA-4F7C-8C7E-CE9415826AF9}" type="slidenum">
              <a:rPr lang="en-US" smtClean="0"/>
              <a:pPr/>
              <a:t>18</a:t>
            </a:fld>
            <a:endParaRPr lang="en-US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6649"/>
    </mc:Choice>
    <mc:Fallback xmlns="">
      <p:transition spd="slow" advTm="206649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8B563065-3BD8-47B7-A12C-3CBB4C03598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6086681" y="3429000"/>
            <a:ext cx="6101603" cy="3429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059B740-B58A-4728-BCDE-95DBBFF8D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Blocking Probability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C25C1A44-0393-4FEA-9E33-93D18C077AD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04800" y="914400"/>
                <a:ext cx="5943600" cy="5105400"/>
              </a:xfrm>
            </p:spPr>
            <p:txBody>
              <a:bodyPr/>
              <a:lstStyle/>
              <a:p>
                <a:r>
                  <a:rPr lang="en-US" noProof="0" dirty="0"/>
                  <a:t>Parameters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noProof="0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noProof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noProof="0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noProof="0" dirty="0"/>
                  <a:t> min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noProof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noProof="0" smtClean="0">
                        <a:latin typeface="Cambria Math" panose="02040503050406030204" pitchFamily="18" charset="0"/>
                      </a:rPr>
                      <m:t>=12</m:t>
                    </m:r>
                  </m:oMath>
                </a14:m>
                <a:r>
                  <a:rPr lang="en-US" noProof="0" dirty="0"/>
                  <a:t> </a:t>
                </a:r>
                <a:r>
                  <a:rPr lang="en-US" noProof="0" dirty="0" err="1"/>
                  <a:t>Erl</a:t>
                </a:r>
                <a:endParaRPr lang="en-US" noProof="0" dirty="0"/>
              </a:p>
              <a:p>
                <a:r>
                  <a:rPr lang="en-US" noProof="0" dirty="0"/>
                  <a:t>Simplifying assumption of infinite number of sources represents upper limit regarding blocking (Erlang-B for Poisson process) </a:t>
                </a:r>
              </a:p>
              <a:p>
                <a:endParaRPr lang="en-US" noProof="0" dirty="0"/>
              </a:p>
              <a:p>
                <a:endParaRPr lang="en-US" noProof="0" dirty="0"/>
              </a:p>
              <a:p>
                <a:r>
                  <a:rPr lang="en-US" noProof="0" dirty="0"/>
                  <a:t>Parameters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noProof="0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noProof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noProof="0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noProof="0" dirty="0"/>
                  <a:t> min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noProof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noProof="0" smtClean="0">
                        <a:latin typeface="Cambria Math" panose="02040503050406030204" pitchFamily="18" charset="0"/>
                      </a:rPr>
                      <m:t>=30</m:t>
                    </m:r>
                  </m:oMath>
                </a14:m>
                <a:endParaRPr lang="en-US" noProof="0" dirty="0"/>
              </a:p>
              <a:p>
                <a:r>
                  <a:rPr lang="en-US" noProof="0" dirty="0"/>
                  <a:t>Blocking probability increases with the granularity of the traffic</a:t>
                </a:r>
              </a:p>
              <a:p>
                <a:endParaRPr lang="en-US" noProof="0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C25C1A44-0393-4FEA-9E33-93D18C077AD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800" y="914400"/>
                <a:ext cx="5943600" cy="5105400"/>
              </a:xfrm>
              <a:blipFill>
                <a:blip r:embed="rId4"/>
                <a:stretch>
                  <a:fillRect l="-410" t="-4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341C835-DBD9-4474-86CF-0E617B6210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7898DBB-BEBA-4F7C-8C7E-CE9415826AF9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E8CB8BFA-855D-4BBE-A605-958D4CBC679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090398" y="0"/>
            <a:ext cx="6101603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9170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/>
        </p:nvSpPr>
        <p:spPr bwMode="auto">
          <a:xfrm>
            <a:off x="-1" y="3810000"/>
            <a:ext cx="7221671" cy="12954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2000" b="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Disclaimer </a:t>
            </a:r>
            <a:r>
              <a:rPr lang="de-DE" dirty="0" err="1" smtClean="0"/>
              <a:t>and</a:t>
            </a:r>
            <a:r>
              <a:rPr lang="de-DE" dirty="0" smtClean="0"/>
              <a:t> Copyright </a:t>
            </a:r>
            <a:r>
              <a:rPr lang="de-DE" dirty="0" err="1" smtClean="0"/>
              <a:t>Notice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04800" y="914400"/>
            <a:ext cx="6553200" cy="5562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 smtClean="0"/>
              <a:t>Lecture slides, figures, and scripts are based on the open access text </a:t>
            </a:r>
            <a:r>
              <a:rPr lang="en-US" sz="1800" dirty="0"/>
              <a:t>book “Performance Modeling and Analysis of Communication Networks</a:t>
            </a:r>
            <a:r>
              <a:rPr lang="en-US" sz="1800" dirty="0" smtClean="0"/>
              <a:t>”. The </a:t>
            </a:r>
            <a:r>
              <a:rPr lang="en-US" sz="1800" dirty="0"/>
              <a:t>book </a:t>
            </a:r>
            <a:r>
              <a:rPr lang="en-US" sz="1800" dirty="0" smtClean="0"/>
              <a:t>and scripts are </a:t>
            </a:r>
            <a:r>
              <a:rPr lang="en-US" sz="1800" dirty="0"/>
              <a:t>licensed under the Creative Commons License Attribution-</a:t>
            </a:r>
            <a:r>
              <a:rPr lang="en-US" sz="1800" dirty="0" err="1"/>
              <a:t>ShareAlike</a:t>
            </a:r>
            <a:r>
              <a:rPr lang="en-US" sz="1800" dirty="0"/>
              <a:t> 4.0 International (</a:t>
            </a:r>
            <a:r>
              <a:rPr lang="en-US" sz="1800" dirty="0">
                <a:hlinkClick r:id="rId2"/>
              </a:rPr>
              <a:t>CC BY-SA 4.0</a:t>
            </a:r>
            <a:r>
              <a:rPr lang="en-US" sz="1800" dirty="0" smtClean="0"/>
              <a:t>). If </a:t>
            </a:r>
            <a:r>
              <a:rPr lang="en-US" sz="1800" dirty="0"/>
              <a:t>you remix, transform, or build upon the material, you must distribute your contributions under the same license as the original.</a:t>
            </a:r>
            <a:br>
              <a:rPr lang="en-US" sz="1800" dirty="0"/>
            </a:br>
            <a:endParaRPr lang="en-US" sz="1800" dirty="0"/>
          </a:p>
          <a:p>
            <a:pPr marL="0" indent="0">
              <a:spcAft>
                <a:spcPts val="300"/>
              </a:spcAft>
              <a:buNone/>
            </a:pPr>
            <a:r>
              <a:rPr lang="en-US" sz="1800" b="1" dirty="0">
                <a:solidFill>
                  <a:schemeClr val="accent5"/>
                </a:solidFill>
              </a:rPr>
              <a:t>The book </a:t>
            </a:r>
            <a:r>
              <a:rPr lang="en-US" sz="1800" b="1" dirty="0" smtClean="0">
                <a:solidFill>
                  <a:schemeClr val="accent5"/>
                </a:solidFill>
              </a:rPr>
              <a:t>must be </a:t>
            </a:r>
            <a:r>
              <a:rPr lang="en-US" sz="1800" b="1" dirty="0">
                <a:solidFill>
                  <a:schemeClr val="accent5"/>
                </a:solidFill>
              </a:rPr>
              <a:t>cited </a:t>
            </a:r>
            <a:r>
              <a:rPr lang="en-US" sz="1800" b="1" dirty="0" smtClean="0">
                <a:solidFill>
                  <a:schemeClr val="accent5"/>
                </a:solidFill>
              </a:rPr>
              <a:t>and the disclaimer attached when using lectures slides or scripts. </a:t>
            </a:r>
          </a:p>
          <a:p>
            <a:pPr marL="271463" indent="0">
              <a:buNone/>
            </a:pPr>
            <a:r>
              <a:rPr lang="en-US" sz="1800" i="1" dirty="0" smtClean="0"/>
              <a:t>Tran-</a:t>
            </a:r>
            <a:r>
              <a:rPr lang="en-US" sz="1800" i="1" dirty="0" err="1" smtClean="0"/>
              <a:t>Gia</a:t>
            </a:r>
            <a:r>
              <a:rPr lang="en-US" sz="1800" i="1" dirty="0"/>
              <a:t>, P. &amp; </a:t>
            </a:r>
            <a:r>
              <a:rPr lang="en-US" sz="1800" i="1" dirty="0" err="1"/>
              <a:t>Hossfeld</a:t>
            </a:r>
            <a:r>
              <a:rPr lang="en-US" sz="1800" i="1" dirty="0"/>
              <a:t>, T. (2021). </a:t>
            </a:r>
            <a:r>
              <a:rPr lang="en-US" sz="1800" i="1" dirty="0" smtClean="0"/>
              <a:t/>
            </a:r>
            <a:br>
              <a:rPr lang="en-US" sz="1800" i="1" dirty="0" smtClean="0"/>
            </a:br>
            <a:r>
              <a:rPr lang="en-US" sz="1800" i="1" dirty="0" smtClean="0"/>
              <a:t>Performance </a:t>
            </a:r>
            <a:r>
              <a:rPr lang="en-US" sz="1800" i="1" dirty="0"/>
              <a:t>Modeling and Analysis of Communication Networks - A Lecture Note. </a:t>
            </a:r>
            <a:r>
              <a:rPr lang="en-US" sz="1800" i="1" dirty="0" err="1"/>
              <a:t>Würzburg</a:t>
            </a:r>
            <a:r>
              <a:rPr lang="en-US" sz="1800" i="1" dirty="0"/>
              <a:t> University Press. https://doi.org/10.25972/WUP-978-3-95826-153-2 </a:t>
            </a:r>
          </a:p>
          <a:p>
            <a:pPr marL="0" indent="0">
              <a:buNone/>
            </a:pPr>
            <a:endParaRPr lang="de-DE" sz="1800" dirty="0" smtClean="0"/>
          </a:p>
          <a:p>
            <a:pPr marL="0" indent="0">
              <a:buNone/>
            </a:pPr>
            <a:r>
              <a:rPr lang="de-DE" sz="1800" dirty="0" smtClean="0"/>
              <a:t>Website </a:t>
            </a:r>
            <a:r>
              <a:rPr lang="de-DE" sz="1800" dirty="0" err="1" smtClean="0"/>
              <a:t>to</a:t>
            </a:r>
            <a:r>
              <a:rPr lang="de-DE" sz="1800" dirty="0" smtClean="0"/>
              <a:t> </a:t>
            </a:r>
            <a:r>
              <a:rPr lang="de-DE" sz="1800" dirty="0" err="1" smtClean="0"/>
              <a:t>download</a:t>
            </a:r>
            <a:r>
              <a:rPr lang="de-DE" sz="1800" dirty="0" smtClean="0"/>
              <a:t> </a:t>
            </a:r>
            <a:r>
              <a:rPr lang="de-DE" sz="1800" dirty="0" err="1" smtClean="0"/>
              <a:t>book</a:t>
            </a:r>
            <a:r>
              <a:rPr lang="de-DE" sz="1800" dirty="0" smtClean="0"/>
              <a:t>, </a:t>
            </a:r>
            <a:r>
              <a:rPr lang="de-DE" sz="1800" dirty="0" err="1" smtClean="0"/>
              <a:t>exercises</a:t>
            </a:r>
            <a:r>
              <a:rPr lang="de-DE" sz="1800" dirty="0" smtClean="0"/>
              <a:t>, </a:t>
            </a:r>
            <a:r>
              <a:rPr lang="de-DE" sz="1800" dirty="0" err="1" smtClean="0"/>
              <a:t>slides</a:t>
            </a:r>
            <a:r>
              <a:rPr lang="de-DE" sz="1800" dirty="0" smtClean="0"/>
              <a:t> </a:t>
            </a:r>
            <a:r>
              <a:rPr lang="de-DE" sz="1800" dirty="0" err="1" smtClean="0"/>
              <a:t>and</a:t>
            </a:r>
            <a:r>
              <a:rPr lang="de-DE" sz="1800" dirty="0" smtClean="0"/>
              <a:t> </a:t>
            </a:r>
            <a:r>
              <a:rPr lang="de-DE" sz="1800" dirty="0" err="1" smtClean="0"/>
              <a:t>scripts</a:t>
            </a:r>
            <a:r>
              <a:rPr lang="de-DE" sz="1800" dirty="0" smtClean="0"/>
              <a:t>: </a:t>
            </a:r>
            <a:r>
              <a:rPr lang="en-US" sz="1800" dirty="0" smtClean="0">
                <a:hlinkClick r:id="rId3"/>
              </a:rPr>
              <a:t>https</a:t>
            </a:r>
            <a:r>
              <a:rPr lang="en-US" sz="1800" dirty="0">
                <a:hlinkClick r:id="rId3"/>
              </a:rPr>
              <a:t>://modeling.systems/</a:t>
            </a: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7898DBB-BEBA-4F7C-8C7E-CE9415826AF9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B74D4D6-C07F-4E69-AC50-5450ADCDD7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1671" y="0"/>
            <a:ext cx="50041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5565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>
            <a:extLst>
              <a:ext uri="{FF2B5EF4-FFF2-40B4-BE49-F238E27FC236}">
                <a16:creationId xmlns:a16="http://schemas.microsoft.com/office/drawing/2014/main" id="{96F45E31-33FF-4E08-B20C-BA04DE132CF8}"/>
              </a:ext>
            </a:extLst>
          </p:cNvPr>
          <p:cNvSpPr/>
          <p:nvPr/>
        </p:nvSpPr>
        <p:spPr bwMode="auto">
          <a:xfrm>
            <a:off x="6392437" y="1219200"/>
            <a:ext cx="5715000" cy="14478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2000" b="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DAD7D88-7DB2-4D5B-931F-AC92ACCBA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Chapter 4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AE244C1-9E59-43E4-A58A-D96A5DA751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914400"/>
            <a:ext cx="6019800" cy="5441950"/>
          </a:xfrm>
        </p:spPr>
        <p:txBody>
          <a:bodyPr>
            <a:normAutofit/>
          </a:bodyPr>
          <a:lstStyle/>
          <a:p>
            <a:pPr marL="0" indent="0" defTabSz="268288">
              <a:buFont typeface="Wingdings 3" pitchFamily="18" charset="2"/>
              <a:buNone/>
            </a:pPr>
            <a:r>
              <a:rPr lang="en-US" sz="1800" b="1" kern="0" noProof="0" dirty="0">
                <a:solidFill>
                  <a:schemeClr val="accent5"/>
                </a:solidFill>
              </a:rPr>
              <a:t>4 	Analysis of Markovian Systems</a:t>
            </a:r>
          </a:p>
          <a:p>
            <a:pPr marL="0" indent="0" defTabSz="268288">
              <a:buFont typeface="Wingdings 3" pitchFamily="18" charset="2"/>
              <a:buNone/>
            </a:pPr>
            <a:r>
              <a:rPr lang="en-US" sz="1600" b="0" kern="0" noProof="0" dirty="0"/>
              <a:t>	4.1 Loss System M/M/n</a:t>
            </a:r>
          </a:p>
          <a:p>
            <a:pPr marL="0" indent="0" defTabSz="268288">
              <a:buFont typeface="Wingdings 3" pitchFamily="18" charset="2"/>
              <a:buNone/>
            </a:pPr>
            <a:r>
              <a:rPr lang="en-US" sz="1600" b="0" kern="0" noProof="0" dirty="0"/>
              <a:t>		4.1.1 Model Structure and Parameters</a:t>
            </a:r>
          </a:p>
          <a:p>
            <a:pPr marL="0" indent="0" defTabSz="268288">
              <a:buFont typeface="Wingdings 3" pitchFamily="18" charset="2"/>
              <a:buNone/>
            </a:pPr>
            <a:r>
              <a:rPr lang="en-US" sz="1600" b="0" kern="0" noProof="0" dirty="0"/>
              <a:t>		4.1.2 State Process and State Probabilities </a:t>
            </a:r>
          </a:p>
          <a:p>
            <a:pPr marL="0" indent="0" defTabSz="268288">
              <a:buFont typeface="Wingdings 3" pitchFamily="18" charset="2"/>
              <a:buNone/>
            </a:pPr>
            <a:r>
              <a:rPr lang="en-US" sz="1600" b="0" kern="0" noProof="0" dirty="0"/>
              <a:t>		4.1.3 Other System Characteristics</a:t>
            </a:r>
          </a:p>
          <a:p>
            <a:pPr marL="0" indent="0" defTabSz="268288">
              <a:buFont typeface="Wingdings 3" pitchFamily="18" charset="2"/>
              <a:buNone/>
            </a:pPr>
            <a:r>
              <a:rPr lang="en-US" sz="1600" b="0" kern="0" noProof="0" dirty="0"/>
              <a:t>		4.1.4 Generalization to Loss System M/GI/n</a:t>
            </a:r>
          </a:p>
          <a:p>
            <a:pPr marL="0" indent="0" defTabSz="268288">
              <a:buFont typeface="Wingdings 3" pitchFamily="18" charset="2"/>
              <a:buNone/>
            </a:pPr>
            <a:r>
              <a:rPr lang="en-US" sz="1600" b="0" kern="0" noProof="0" dirty="0"/>
              <a:t>		4.1.5 Modeling Examples and Applications</a:t>
            </a:r>
          </a:p>
          <a:p>
            <a:pPr marL="0" indent="0" defTabSz="268288">
              <a:buFont typeface="Wingdings 3" pitchFamily="18" charset="2"/>
              <a:buNone/>
            </a:pPr>
            <a:endParaRPr lang="en-US" sz="1600" b="0" kern="0" noProof="0" dirty="0"/>
          </a:p>
          <a:p>
            <a:pPr marL="0" indent="0" defTabSz="268288">
              <a:buFont typeface="Wingdings 3" pitchFamily="18" charset="2"/>
              <a:buNone/>
            </a:pPr>
            <a:r>
              <a:rPr lang="en-US" sz="1600" b="0" kern="0" noProof="0" dirty="0"/>
              <a:t>	4.2 Delay System M/M/n</a:t>
            </a:r>
          </a:p>
          <a:p>
            <a:pPr marL="0" indent="0" defTabSz="268288">
              <a:buFont typeface="Wingdings 3" pitchFamily="18" charset="2"/>
              <a:buNone/>
            </a:pPr>
            <a:r>
              <a:rPr lang="en-US" sz="1600" b="0" kern="0" noProof="0" dirty="0"/>
              <a:t>		4.2.1 Model Structure and Parameters</a:t>
            </a:r>
          </a:p>
          <a:p>
            <a:pPr marL="0" indent="0" defTabSz="268288">
              <a:buFont typeface="Wingdings 3" pitchFamily="18" charset="2"/>
              <a:buNone/>
            </a:pPr>
            <a:r>
              <a:rPr lang="en-US" sz="1600" b="0" kern="0" noProof="0" dirty="0"/>
              <a:t>		4.2.2 State Process and State Probabilities</a:t>
            </a:r>
          </a:p>
          <a:p>
            <a:pPr marL="0" indent="0" defTabSz="268288">
              <a:buFont typeface="Wingdings 3" pitchFamily="18" charset="2"/>
              <a:buNone/>
            </a:pPr>
            <a:r>
              <a:rPr lang="en-US" sz="1600" b="0" kern="0" noProof="0" dirty="0"/>
              <a:t>		4.2.3 Other System Characteristics</a:t>
            </a:r>
          </a:p>
          <a:p>
            <a:pPr marL="0" indent="0" defTabSz="268288">
              <a:buFont typeface="Wingdings 3" pitchFamily="18" charset="2"/>
              <a:buNone/>
            </a:pPr>
            <a:r>
              <a:rPr lang="en-US" sz="1600" b="0" kern="0" noProof="0" dirty="0"/>
              <a:t>		4.2.4 Delay Distribution</a:t>
            </a:r>
          </a:p>
          <a:p>
            <a:pPr marL="0" indent="0" defTabSz="268288">
              <a:buFont typeface="Wingdings 3" pitchFamily="18" charset="2"/>
              <a:buNone/>
            </a:pPr>
            <a:r>
              <a:rPr lang="en-US" sz="1600" b="0" kern="0" noProof="0" dirty="0"/>
              <a:t>		4.2.5 Example: Single Server Delay System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2C8EAEF-4811-4435-A845-96024A075B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7898DBB-BEBA-4F7C-8C7E-CE9415826AF9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A177FE94-D9F7-4637-AB61-979750C6F81A}"/>
              </a:ext>
            </a:extLst>
          </p:cNvPr>
          <p:cNvSpPr txBox="1">
            <a:spLocks/>
          </p:cNvSpPr>
          <p:nvPr/>
        </p:nvSpPr>
        <p:spPr>
          <a:xfrm>
            <a:off x="6248400" y="914400"/>
            <a:ext cx="5867400" cy="5105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5"/>
              </a:buClr>
              <a:buSzPct val="80000"/>
              <a:buFont typeface="Wingdings 3" pitchFamily="18" charset="2"/>
              <a:buChar char="u"/>
              <a:defRPr lang="en-GB" sz="2400">
                <a:solidFill>
                  <a:srgbClr val="4D4D4D"/>
                </a:solidFill>
                <a:latin typeface="Segoe UI" pitchFamily="34" charset="0"/>
                <a:ea typeface="+mn-ea"/>
                <a:cs typeface="Segoe UI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5"/>
              </a:buClr>
              <a:buSzPct val="100000"/>
              <a:buFont typeface="Wingdings" pitchFamily="2" charset="2"/>
              <a:buChar char="§"/>
              <a:defRPr lang="en-GB" sz="2400">
                <a:solidFill>
                  <a:srgbClr val="4D4D4D"/>
                </a:solidFill>
                <a:latin typeface="Segoe UI" pitchFamily="34" charset="0"/>
                <a:cs typeface="Segoe UI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5"/>
              </a:buClr>
              <a:buChar char="–"/>
              <a:defRPr lang="en-GB" sz="2400">
                <a:solidFill>
                  <a:srgbClr val="4D4D4D"/>
                </a:solidFill>
                <a:latin typeface="Segoe UI" pitchFamily="34" charset="0"/>
                <a:cs typeface="Segoe UI" pitchFamily="34" charset="0"/>
              </a:defRPr>
            </a:lvl3pPr>
            <a:lvl4pPr marL="15621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5"/>
              </a:buClr>
              <a:buChar char="•"/>
              <a:defRPr lang="en-GB" sz="2400">
                <a:solidFill>
                  <a:srgbClr val="4D4D4D"/>
                </a:solidFill>
                <a:latin typeface="Segoe UI" pitchFamily="34" charset="0"/>
                <a:cs typeface="Segoe UI" pitchFamily="34" charset="0"/>
              </a:defRPr>
            </a:lvl4pPr>
            <a:lvl5pPr marL="1981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5"/>
              </a:buClr>
              <a:buChar char=" "/>
              <a:defRPr lang="en-GB" sz="2400">
                <a:solidFill>
                  <a:srgbClr val="4D4D4D"/>
                </a:solidFill>
                <a:latin typeface="Segoe UI" pitchFamily="34" charset="0"/>
                <a:cs typeface="Segoe UI" pitchFamily="34" charset="0"/>
              </a:defRPr>
            </a:lvl5pPr>
            <a:lvl6pPr marL="2438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 "/>
              <a:defRPr sz="2000">
                <a:solidFill>
                  <a:srgbClr val="4D4D4D"/>
                </a:solidFill>
                <a:latin typeface="+mn-lt"/>
              </a:defRPr>
            </a:lvl6pPr>
            <a:lvl7pPr marL="2895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 "/>
              <a:defRPr sz="2000">
                <a:solidFill>
                  <a:srgbClr val="4D4D4D"/>
                </a:solidFill>
                <a:latin typeface="+mn-lt"/>
              </a:defRPr>
            </a:lvl7pPr>
            <a:lvl8pPr marL="3352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 "/>
              <a:defRPr sz="2000">
                <a:solidFill>
                  <a:srgbClr val="4D4D4D"/>
                </a:solidFill>
                <a:latin typeface="+mn-lt"/>
              </a:defRPr>
            </a:lvl8pPr>
            <a:lvl9pPr marL="3810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 "/>
              <a:defRPr sz="2000">
                <a:solidFill>
                  <a:srgbClr val="4D4D4D"/>
                </a:solidFill>
                <a:latin typeface="+mn-lt"/>
              </a:defRPr>
            </a:lvl9pPr>
          </a:lstStyle>
          <a:p>
            <a:pPr marL="0" indent="0" defTabSz="268288">
              <a:buFont typeface="Wingdings 3" pitchFamily="18" charset="2"/>
              <a:buNone/>
            </a:pPr>
            <a:endParaRPr lang="en-US" sz="1800" b="0" kern="0" dirty="0"/>
          </a:p>
          <a:p>
            <a:pPr marL="0" indent="0" defTabSz="268288">
              <a:buFont typeface="Wingdings 3" pitchFamily="18" charset="2"/>
              <a:buNone/>
            </a:pPr>
            <a:r>
              <a:rPr lang="en-US" sz="1600" b="0" kern="0" dirty="0"/>
              <a:t>	4.3 Loss System with Finite Number of Sources</a:t>
            </a:r>
          </a:p>
          <a:p>
            <a:pPr marL="0" indent="0" defTabSz="268288">
              <a:buFont typeface="Wingdings 3" pitchFamily="18" charset="2"/>
              <a:buNone/>
            </a:pPr>
            <a:r>
              <a:rPr lang="en-US" sz="1600" b="0" kern="0" dirty="0"/>
              <a:t>		4.3.1 Model Structure and Parameters</a:t>
            </a:r>
          </a:p>
          <a:p>
            <a:pPr marL="0" indent="0" defTabSz="268288">
              <a:buFont typeface="Wingdings 3" pitchFamily="18" charset="2"/>
              <a:buNone/>
            </a:pPr>
            <a:r>
              <a:rPr lang="en-US" sz="1600" b="0" kern="0" dirty="0"/>
              <a:t>		4.3.2 State Process and State Probabilities</a:t>
            </a:r>
          </a:p>
          <a:p>
            <a:pPr marL="0" indent="0" defTabSz="268288">
              <a:buFont typeface="Wingdings 3" pitchFamily="18" charset="2"/>
              <a:buNone/>
            </a:pPr>
            <a:r>
              <a:rPr lang="en-US" sz="1600" b="0" kern="0" dirty="0"/>
              <a:t>		4.3.3 Example: Mobile Cell with Finite Number of Sources</a:t>
            </a:r>
          </a:p>
          <a:p>
            <a:pPr marL="0" indent="0" defTabSz="268288">
              <a:buFont typeface="Wingdings 3" pitchFamily="18" charset="2"/>
              <a:buNone/>
            </a:pPr>
            <a:endParaRPr lang="en-US" sz="1600" b="0" kern="0" dirty="0"/>
          </a:p>
          <a:p>
            <a:pPr marL="0" indent="0" defTabSz="268288">
              <a:buFont typeface="Wingdings 3" pitchFamily="18" charset="2"/>
              <a:buNone/>
            </a:pPr>
            <a:r>
              <a:rPr lang="en-US" sz="1600" b="0" kern="0" dirty="0"/>
              <a:t>	4.4 Customer Retrial Model with Finite Number of Sources</a:t>
            </a:r>
          </a:p>
          <a:p>
            <a:pPr marL="0" indent="0" defTabSz="268288">
              <a:buFont typeface="Wingdings 3" pitchFamily="18" charset="2"/>
              <a:buNone/>
            </a:pPr>
            <a:r>
              <a:rPr lang="en-US" sz="1600" b="0" kern="0" dirty="0"/>
              <a:t>		4.4.1 Model Structure and Parameters</a:t>
            </a:r>
          </a:p>
          <a:p>
            <a:pPr marL="0" indent="0" defTabSz="268288">
              <a:buFont typeface="Wingdings 3" pitchFamily="18" charset="2"/>
              <a:buNone/>
            </a:pPr>
            <a:r>
              <a:rPr lang="en-US" sz="1600" b="0" kern="0" dirty="0"/>
              <a:t>		4.4.2 Recursive Analysis Algorithm</a:t>
            </a:r>
          </a:p>
          <a:p>
            <a:pPr marL="0" indent="0" defTabSz="268288">
              <a:buFont typeface="Wingdings 3" pitchFamily="18" charset="2"/>
              <a:buNone/>
            </a:pPr>
            <a:r>
              <a:rPr lang="en-US" sz="1600" b="0" kern="0" dirty="0"/>
              <a:t>		4.4.3 Calculation of Traffic Flows</a:t>
            </a:r>
          </a:p>
          <a:p>
            <a:pPr marL="0" indent="0" defTabSz="268288">
              <a:buFont typeface="Wingdings 3" pitchFamily="18" charset="2"/>
              <a:buNone/>
            </a:pPr>
            <a:r>
              <a:rPr lang="en-US" sz="1600" b="0" kern="0" dirty="0"/>
              <a:t>		4.4.4 Example: Mobile Cell with Customer Retrials</a:t>
            </a:r>
          </a:p>
          <a:p>
            <a:pPr marL="0" indent="0" defTabSz="268288">
              <a:buFont typeface="Wingdings 3" pitchFamily="18" charset="2"/>
              <a:buNone/>
            </a:pPr>
            <a:endParaRPr lang="en-US" sz="1600" b="0" kern="0" dirty="0"/>
          </a:p>
          <a:p>
            <a:pPr marL="0" indent="0" defTabSz="268288">
              <a:buFont typeface="Wingdings 3" pitchFamily="18" charset="2"/>
              <a:buNone/>
            </a:pPr>
            <a:r>
              <a:rPr lang="en-US" sz="1600" b="0" kern="0" dirty="0"/>
              <a:t>	4.5 Processor Sharing Model M/M/1-PS</a:t>
            </a:r>
          </a:p>
          <a:p>
            <a:pPr marL="0" indent="0" defTabSz="268288">
              <a:buFont typeface="Wingdings 3" pitchFamily="18" charset="2"/>
              <a:buNone/>
            </a:pPr>
            <a:endParaRPr lang="en-US" sz="1400" b="0" kern="0" dirty="0"/>
          </a:p>
        </p:txBody>
      </p:sp>
    </p:spTree>
    <p:extLst>
      <p:ext uri="{BB962C8B-B14F-4D97-AF65-F5344CB8AC3E}">
        <p14:creationId xmlns:p14="http://schemas.microsoft.com/office/powerpoint/2010/main" val="6199070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8FEA5E9-67D3-47E0-B760-5BD89C541E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Poisson Process: Infinite Number of Sources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7488C21-782C-4B55-8F43-DA92F13B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3B89EAB-33FD-4FD8-97C0-2C229670A3E7}" type="slidenum">
              <a:rPr lang="en-GB" smtClean="0"/>
              <a:pPr/>
              <a:t>4</a:t>
            </a:fld>
            <a:endParaRPr lang="en-GB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496DE6FF-77BB-451F-94FB-385F59140798}"/>
              </a:ext>
            </a:extLst>
          </p:cNvPr>
          <p:cNvSpPr txBox="1"/>
          <p:nvPr/>
        </p:nvSpPr>
        <p:spPr>
          <a:xfrm>
            <a:off x="10706100" y="115888"/>
            <a:ext cx="1295400" cy="646112"/>
          </a:xfrm>
          <a:prstGeom prst="rect">
            <a:avLst/>
          </a:prstGeom>
          <a:solidFill>
            <a:schemeClr val="tx1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de-DE" sz="2000" b="0" dirty="0" err="1">
                <a:solidFill>
                  <a:schemeClr val="bg1"/>
                </a:solidFill>
                <a:latin typeface="+mn-lt"/>
              </a:rPr>
              <a:t>Lecture</a:t>
            </a:r>
            <a:endParaRPr lang="en-US" sz="2000" b="0" dirty="0">
              <a:solidFill>
                <a:schemeClr val="bg1"/>
              </a:solidFill>
              <a:latin typeface="+mn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79657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8193"/>
    </mc:Choice>
    <mc:Fallback xmlns="">
      <p:transition spd="slow" advTm="198193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6">
            <a:extLst>
              <a:ext uri="{FF2B5EF4-FFF2-40B4-BE49-F238E27FC236}">
                <a16:creationId xmlns:a16="http://schemas.microsoft.com/office/drawing/2014/main" id="{E0D248D8-2243-4B61-8ADA-1AC2FADF6D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C64EEA9A-EBBF-401C-8428-43FBC81DBDC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898DBB-BEBA-4F7C-8C7E-CE9415826AF9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169025D7-72FA-48B9-8A25-7C6D4D362B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Model Structure and Parameters</a:t>
            </a:r>
          </a:p>
        </p:txBody>
      </p:sp>
    </p:spTree>
    <p:extLst>
      <p:ext uri="{BB962C8B-B14F-4D97-AF65-F5344CB8AC3E}">
        <p14:creationId xmlns:p14="http://schemas.microsoft.com/office/powerpoint/2010/main" val="39463159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2582DCC-BB7B-4FA2-A057-875DC1BCB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err="1"/>
              <a:t>Engset</a:t>
            </a:r>
            <a:r>
              <a:rPr lang="en-US" noProof="0" dirty="0"/>
              <a:t> Model: Finite Number of Traffic Sources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184BFA1-20AD-4758-8AFA-F49352B836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7898DBB-BEBA-4F7C-8C7E-CE9415826AF9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B3ED5C8A-BC4C-4803-AE15-111A02AF67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4517" y="738930"/>
            <a:ext cx="8623883" cy="5738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8787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8D9C5DDA-97B6-4CA1-B077-CA3B32623B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747674"/>
            <a:ext cx="7290200" cy="207172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ECC11CEA-B035-47BD-8E2B-79C1371A5A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Model of Customer Behavior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E697AE77-AE7F-4892-AA4F-4924F2FA306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04800" y="2991092"/>
                <a:ext cx="10668000" cy="3028708"/>
              </a:xfrm>
            </p:spPr>
            <p:txBody>
              <a:bodyPr>
                <a:normAutofit/>
              </a:bodyPr>
              <a:lstStyle/>
              <a:p>
                <a:r>
                  <a:rPr lang="en-US" noProof="0" dirty="0"/>
                  <a:t>Customer in idle mode for time </a:t>
                </a:r>
                <a14:m>
                  <m:oMath xmlns:m="http://schemas.openxmlformats.org/officeDocument/2006/math"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en-US" noProof="0" dirty="0"/>
              </a:p>
              <a:p>
                <a:endParaRPr lang="en-US" noProof="0" dirty="0"/>
              </a:p>
              <a:p>
                <a:r>
                  <a:rPr lang="en-US" noProof="0" dirty="0"/>
                  <a:t>Customer in active mode for time </a:t>
                </a:r>
                <a14:m>
                  <m:oMath xmlns:m="http://schemas.openxmlformats.org/officeDocument/2006/math"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noProof="0" dirty="0"/>
                  <a:t> </a:t>
                </a:r>
                <a:br>
                  <a:rPr lang="en-US" noProof="0" dirty="0"/>
                </a:br>
                <a:r>
                  <a:rPr lang="en-US" noProof="0" dirty="0"/>
                  <a:t>(service time)</a:t>
                </a:r>
              </a:p>
              <a:p>
                <a:endParaRPr lang="en-US" noProof="0" dirty="0"/>
              </a:p>
              <a:p>
                <a:r>
                  <a:rPr lang="en-US" noProof="0" dirty="0"/>
                  <a:t>Offered traffic of an idle customer</a:t>
                </a:r>
              </a:p>
              <a:p>
                <a:endParaRPr lang="en-US" noProof="0" dirty="0"/>
              </a:p>
              <a:p>
                <a:r>
                  <a:rPr lang="en-US" noProof="0" dirty="0"/>
                  <a:t>“On-off” pattern of customer</a:t>
                </a:r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E697AE77-AE7F-4892-AA4F-4924F2FA306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800" y="2991092"/>
                <a:ext cx="10668000" cy="3028708"/>
              </a:xfrm>
              <a:blipFill>
                <a:blip r:embed="rId4"/>
                <a:stretch>
                  <a:fillRect l="-229" t="-10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30DC377-0272-4190-A631-ABF2570B4A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7898DBB-BEBA-4F7C-8C7E-CE9415826AF9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B54B4F73-B3BF-48E2-880B-8312E74ABA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3000" y="2701255"/>
            <a:ext cx="5201174" cy="947956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948BF0C0-B5EB-4E70-A987-2E139F95A6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81600" y="3662612"/>
            <a:ext cx="5100506" cy="805343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77121A7B-AB2D-43DC-A2C6-D57232BC4C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30698" y="4539223"/>
            <a:ext cx="1610686" cy="906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1731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5">
            <a:extLst>
              <a:ext uri="{FF2B5EF4-FFF2-40B4-BE49-F238E27FC236}">
                <a16:creationId xmlns:a16="http://schemas.microsoft.com/office/drawing/2014/main" id="{703DB0B2-D5AF-4C3A-ACB1-363AF3D6F2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C64EEA9A-EBBF-401C-8428-43FBC81DBDC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898DBB-BEBA-4F7C-8C7E-CE9415826AF9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169025D7-72FA-48B9-8A25-7C6D4D362B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State Process and State Probabilities</a:t>
            </a:r>
          </a:p>
        </p:txBody>
      </p:sp>
    </p:spTree>
    <p:extLst>
      <p:ext uri="{BB962C8B-B14F-4D97-AF65-F5344CB8AC3E}">
        <p14:creationId xmlns:p14="http://schemas.microsoft.com/office/powerpoint/2010/main" val="33902666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B8DB6AA-F14F-4F67-B52B-5350B7D74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State Transition Diagram: Derivation</a:t>
            </a:r>
          </a:p>
        </p:txBody>
      </p:sp>
      <p:sp>
        <p:nvSpPr>
          <p:cNvPr id="24" name="Inhaltsplatzhalter 23">
            <a:extLst>
              <a:ext uri="{FF2B5EF4-FFF2-40B4-BE49-F238E27FC236}">
                <a16:creationId xmlns:a16="http://schemas.microsoft.com/office/drawing/2014/main" id="{49CF693F-DE15-4728-8AB4-7B1998B437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060AD730-6605-4434-B3EE-86E8556A68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3B89EAB-33FD-4FD8-97C0-2C229670A3E7}" type="slidenum">
              <a:rPr lang="en-GB" smtClean="0"/>
              <a:pPr/>
              <a:t>9</a:t>
            </a:fld>
            <a:endParaRPr lang="en-GB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5E74842F-3F40-470A-AD84-9DFDF9769849}"/>
              </a:ext>
            </a:extLst>
          </p:cNvPr>
          <p:cNvSpPr txBox="1"/>
          <p:nvPr/>
        </p:nvSpPr>
        <p:spPr>
          <a:xfrm>
            <a:off x="10706100" y="115888"/>
            <a:ext cx="1295400" cy="646112"/>
          </a:xfrm>
          <a:prstGeom prst="rect">
            <a:avLst/>
          </a:prstGeom>
          <a:solidFill>
            <a:schemeClr val="tx1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de-DE" sz="2000" b="0" dirty="0" err="1">
                <a:solidFill>
                  <a:schemeClr val="bg1"/>
                </a:solidFill>
                <a:latin typeface="+mn-lt"/>
              </a:rPr>
              <a:t>Lecture</a:t>
            </a:r>
            <a:endParaRPr lang="en-US" sz="2000" b="0" dirty="0">
              <a:solidFill>
                <a:schemeClr val="bg1"/>
              </a:solidFill>
              <a:latin typeface="+mn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0110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4273"/>
    </mc:Choice>
    <mc:Fallback xmlns="">
      <p:transition spd="slow" advTm="404273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|23.2|41.5|19.5|22.6|13|6|13"/>
  <p:tag name="GENSWF_SLIDE_UID" val="{8A39A58E-9525-4EDF-9EC9-D5F0EAA9C07D}:44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ONTENTLIB_ASSET_META" val="{&quot;ai&quot;:&quot;_na-Awz9kx56VQQ8iPd5fw&quot;,&quot;gi&quot;:&quot;FGqgo8LJlWW1vXT3-lNxyg&quot;,&quot;ti&quot;:&quot;ui_elements&quot;,&quot;vs&quot;:{&quot;f&quot;:[96],&quot;i&quot;:{&quot;d&quot;:&quot;_na-Awz9kx56VQQ8iPd5fw&quot;,&quot;p&quot;:true}}}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ONTENTLIB_ASSET_META" val="{&quot;ai&quot;:&quot;_na-Awz9kx56VQQ8iPd5fw&quot;,&quot;gi&quot;:&quot;FGqgo8LJlWW1vXT3-lNxyg&quot;,&quot;ti&quot;:&quot;ui_elements&quot;,&quot;vs&quot;:{&quot;f&quot;:[96],&quot;i&quot;:{&quot;d&quot;:&quot;_na-Awz9kx56VQQ8iPd5fw&quot;,&quot;p&quot;:true}}}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ONTENTLIB_ASSET_META" val="{&quot;ai&quot;:&quot;_na-Awz9kx56VQQ8iPd5fw&quot;,&quot;gi&quot;:&quot;FGqgo8LJlWW1vXT3-lNxyg&quot;,&quot;ti&quot;:&quot;ui_elements&quot;,&quot;vs&quot;:{&quot;f&quot;:[96],&quot;i&quot;:{&quot;d&quot;:&quot;_na-Awz9kx56VQQ8iPd5fw&quot;,&quot;p&quot;:true}}}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ONTENTLIB_ASSET_META" val="{&quot;ai&quot;:&quot;_na-Awz9kx56VQQ8iPd5fw&quot;,&quot;gi&quot;:&quot;FGqgo8LJlWW1vXT3-lNxyg&quot;,&quot;ti&quot;:&quot;ui_elements&quot;,&quot;vs&quot;:{&quot;f&quot;:[96],&quot;i&quot;:{&quot;d&quot;:&quot;_na-Awz9kx56VQQ8iPd5fw&quot;,&quot;p&quot;:true}}}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ONTENTLIB_ASSET_META" val="{&quot;ai&quot;:&quot;_na-Awz9kx56VQQ8iPd5fw&quot;,&quot;gi&quot;:&quot;FGqgo8LJlWW1vXT3-lNxyg&quot;,&quot;ti&quot;:&quot;ui_elements&quot;,&quot;vs&quot;:{&quot;f&quot;:[96],&quot;i&quot;:{&quot;d&quot;:&quot;_na-Awz9kx56VQQ8iPd5fw&quot;,&quot;p&quot;:true}}}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ONTENTLIB_ASSET_META" val="{&quot;ai&quot;:&quot;_na-Awz9kx56VQQ8iPd5fw&quot;,&quot;gi&quot;:&quot;FGqgo8LJlWW1vXT3-lNxyg&quot;,&quot;ti&quot;:&quot;ui_elements&quot;,&quot;vs&quot;:{&quot;f&quot;:[96],&quot;i&quot;:{&quot;d&quot;:&quot;_na-Awz9kx56VQQ8iPd5fw&quot;,&quot;p&quot;:true}}}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ONTENTLIB_ASSET_META" val="{&quot;ai&quot;:&quot;_na-Awz9kx56VQQ8iPd5fw&quot;,&quot;gi&quot;:&quot;FGqgo8LJlWW1vXT3-lNxyg&quot;,&quot;ti&quot;:&quot;ui_elements&quot;,&quot;vs&quot;:{&quot;f&quot;:[96],&quot;i&quot;:{&quot;d&quot;:&quot;_na-Awz9kx56VQQ8iPd5fw&quot;,&quot;p&quot;:true}}}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ONTENTLIB_ASSET_META" val="{&quot;ai&quot;:&quot;_na-Awz9kx56VQQ8iPd5fw&quot;,&quot;gi&quot;:&quot;FGqgo8LJlWW1vXT3-lNxyg&quot;,&quot;ti&quot;:&quot;ui_elements&quot;,&quot;vs&quot;:{&quot;f&quot;:[96],&quot;i&quot;:{&quot;d&quot;:&quot;_na-Awz9kx56VQQ8iPd5fw&quot;,&quot;p&quot;:true}}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2.2|21.1|27.6|41.9|56.9|38.9|15.2|24.3|16|5.1|19|11.8|42.2"/>
  <p:tag name="GENSWF_SLIDE_UID" val="{39A7C728-8F79-4F47-9D88-693D744BCC63}:44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2.8|3.1|6.2"/>
  <p:tag name="GENSWF_SLIDE_UID" val="{206A5C9F-3B06-43FF-8005-9B992EDDB6B4}:44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2.8|3.1|6.2"/>
  <p:tag name="GENSWF_SLIDE_UID" val="{206A5C9F-3B06-43FF-8005-9B992EDDB6B4}:44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B53DE227-41EF-41F1-A837-BCC8C4745185}:35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ONTENTLIB_ASSET_META" val="{&quot;ai&quot;:&quot;_na-Awz9kx56VQQ8iPd5fw&quot;,&quot;gi&quot;:&quot;FGqgo8LJlWW1vXT3-lNxyg&quot;,&quot;ti&quot;:&quot;ui_elements&quot;,&quot;vs&quot;:{&quot;f&quot;:[96],&quot;i&quot;:{&quot;d&quot;:&quot;_na-Awz9kx56VQQ8iPd5fw&quot;,&quot;p&quot;:true}}}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ONTENTLIB_ASSET_META" val="{&quot;ai&quot;:&quot;_na-Awz9kx56VQQ8iPd5fw&quot;,&quot;gi&quot;:&quot;FGqgo8LJlWW1vXT3-lNxyg&quot;,&quot;ti&quot;:&quot;ui_elements&quot;,&quot;vs&quot;:{&quot;f&quot;:[96],&quot;i&quot;:{&quot;d&quot;:&quot;_na-Awz9kx56VQQ8iPd5fw&quot;,&quot;p&quot;:true}}}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ONTENTLIB_ASSET_META" val="{&quot;ai&quot;:&quot;_na-Awz9kx56VQQ8iPd5fw&quot;,&quot;gi&quot;:&quot;FGqgo8LJlWW1vXT3-lNxyg&quot;,&quot;ti&quot;:&quot;ui_elements&quot;,&quot;vs&quot;:{&quot;f&quot;:[96],&quot;i&quot;:{&quot;d&quot;:&quot;_na-Awz9kx56VQQ8iPd5fw&quot;,&quot;p&quot;:true}}}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ONTENTLIB_ASSET_META" val="{&quot;ai&quot;:&quot;_na-Awz9kx56VQQ8iPd5fw&quot;,&quot;gi&quot;:&quot;FGqgo8LJlWW1vXT3-lNxyg&quot;,&quot;ti&quot;:&quot;ui_elements&quot;,&quot;vs&quot;:{&quot;f&quot;:[96],&quot;i&quot;:{&quot;d&quot;:&quot;_na-Awz9kx56VQQ8iPd5fw&quot;,&quot;p&quot;:true}}}"/>
</p:tagLst>
</file>

<file path=ppt/theme/theme1.xml><?xml version="1.0" encoding="utf-8"?>
<a:theme xmlns:a="http://schemas.openxmlformats.org/drawingml/2006/main" name="i3_powerpoint_2017">
  <a:themeElements>
    <a:clrScheme name="Benutzerdefiniert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1F5394"/>
      </a:accent5>
      <a:accent6>
        <a:srgbClr val="70AD47"/>
      </a:accent6>
      <a:hlink>
        <a:srgbClr val="0563C1"/>
      </a:hlink>
      <a:folHlink>
        <a:srgbClr val="954F72"/>
      </a:folHlink>
    </a:clrScheme>
    <a:fontScheme name="i3_font_style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rtlCol="0" anchor="ctr" anchorCtr="0" compatLnSpc="1">
        <a:prstTxWarp prst="textNoShape">
          <a:avLst/>
        </a:prstTxWarp>
      </a:bodyPr>
      <a:lstStyle>
        <a:defPPr algn="ctr">
          <a:defRPr sz="2000" b="0" dirty="0">
            <a:solidFill>
              <a:schemeClr val="bg1"/>
            </a:solidFill>
            <a:latin typeface="+mj-lt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 Rounded MT Bold" pitchFamily="34" charset="0"/>
          </a:defRPr>
        </a:defPPr>
      </a:lstStyle>
    </a:lnDef>
    <a:txDef>
      <a:spPr>
        <a:noFill/>
      </a:spPr>
      <a:bodyPr wrap="square" rtlCol="0">
        <a:spAutoFit/>
      </a:bodyPr>
      <a:lstStyle>
        <a:defPPr>
          <a:defRPr dirty="0">
            <a:latin typeface="+mn-lt"/>
          </a:defRPr>
        </a:defPPr>
      </a:lstStyle>
    </a:txDef>
  </a:objectDefaults>
  <a:extraClrSchemeLst>
    <a:extraClrScheme>
      <a:clrScheme name="Vorlage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ag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orlage 3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age 4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age 5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age 6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age 7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Template-20170425" id="{DC9CE8E7-E304-4EF4-A6EB-99A4F62FBDBA}" vid="{08FDE999-829D-4CCD-A438-DD68C14B5BAF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864</Words>
  <Application>Microsoft Office PowerPoint</Application>
  <PresentationFormat>Breitbild</PresentationFormat>
  <Paragraphs>171</Paragraphs>
  <Slides>19</Slides>
  <Notes>6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19</vt:i4>
      </vt:variant>
    </vt:vector>
  </HeadingPairs>
  <TitlesOfParts>
    <vt:vector size="28" baseType="lpstr">
      <vt:lpstr>Wingdings</vt:lpstr>
      <vt:lpstr>Arial</vt:lpstr>
      <vt:lpstr>Cambria Math</vt:lpstr>
      <vt:lpstr>Times New Roman</vt:lpstr>
      <vt:lpstr>Wingdings 3</vt:lpstr>
      <vt:lpstr>Segoe UI</vt:lpstr>
      <vt:lpstr>Arial Rounded MT Bold</vt:lpstr>
      <vt:lpstr>i3_powerpoint_2017</vt:lpstr>
      <vt:lpstr>Equation</vt:lpstr>
      <vt:lpstr>PowerPoint-Präsentation</vt:lpstr>
      <vt:lpstr>Disclaimer and Copyright Notice</vt:lpstr>
      <vt:lpstr>Chapter 4</vt:lpstr>
      <vt:lpstr>Poisson Process: Infinite Number of Sources</vt:lpstr>
      <vt:lpstr>Model Structure and Parameters</vt:lpstr>
      <vt:lpstr>Engset Model: Finite Number of Traffic Sources</vt:lpstr>
      <vt:lpstr>Model of Customer Behavior</vt:lpstr>
      <vt:lpstr>State Process and State Probabilities</vt:lpstr>
      <vt:lpstr>State Transition Diagram: Derivation</vt:lpstr>
      <vt:lpstr>State Transition Diagram</vt:lpstr>
      <vt:lpstr>State Probabilities: Derivation</vt:lpstr>
      <vt:lpstr>State Probabilities: Derivation (f.)</vt:lpstr>
      <vt:lpstr>Blocking Probability</vt:lpstr>
      <vt:lpstr>State Probabilities at Arbitrary Time and Arrival Time</vt:lpstr>
      <vt:lpstr>Arrival Theorem: Random Observer Property</vt:lpstr>
      <vt:lpstr>Blocking Probability</vt:lpstr>
      <vt:lpstr>Example: Mobile Cell</vt:lpstr>
      <vt:lpstr>Example: Mobile Cell</vt:lpstr>
      <vt:lpstr>Blocking Probability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Ch4.3 Loss System with Finite Number of Sources</dc:title>
  <dc:creator>tobias.hossfeld@uni-wuerzburg.de</dc:creator>
  <cp:lastModifiedBy>Tobias Hoßfeld</cp:lastModifiedBy>
  <cp:revision>926</cp:revision>
  <dcterms:created xsi:type="dcterms:W3CDTF">2011-01-08T01:15:19Z</dcterms:created>
  <dcterms:modified xsi:type="dcterms:W3CDTF">2022-05-05T09:22:34Z</dcterms:modified>
</cp:coreProperties>
</file>